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508" r:id="rId2"/>
    <p:sldId id="256" r:id="rId3"/>
    <p:sldId id="455" r:id="rId4"/>
    <p:sldId id="463" r:id="rId5"/>
    <p:sldId id="502" r:id="rId6"/>
    <p:sldId id="456" r:id="rId7"/>
    <p:sldId id="294" r:id="rId8"/>
    <p:sldId id="491" r:id="rId9"/>
    <p:sldId id="496" r:id="rId10"/>
    <p:sldId id="423" r:id="rId11"/>
    <p:sldId id="486" r:id="rId12"/>
    <p:sldId id="431" r:id="rId13"/>
    <p:sldId id="422" r:id="rId14"/>
    <p:sldId id="366" r:id="rId15"/>
    <p:sldId id="452" r:id="rId16"/>
    <p:sldId id="470" r:id="rId17"/>
    <p:sldId id="437" r:id="rId18"/>
    <p:sldId id="497" r:id="rId19"/>
    <p:sldId id="443" r:id="rId20"/>
    <p:sldId id="442" r:id="rId21"/>
    <p:sldId id="389" r:id="rId22"/>
    <p:sldId id="436" r:id="rId23"/>
    <p:sldId id="430" r:id="rId24"/>
    <p:sldId id="412" r:id="rId25"/>
    <p:sldId id="378" r:id="rId26"/>
    <p:sldId id="299" r:id="rId27"/>
    <p:sldId id="392" r:id="rId28"/>
    <p:sldId id="506" r:id="rId29"/>
    <p:sldId id="390" r:id="rId30"/>
    <p:sldId id="418" r:id="rId31"/>
    <p:sldId id="507" r:id="rId32"/>
    <p:sldId id="386" r:id="rId33"/>
    <p:sldId id="465" r:id="rId34"/>
    <p:sldId id="488" r:id="rId35"/>
    <p:sldId id="459" r:id="rId36"/>
    <p:sldId id="440" r:id="rId37"/>
  </p:sldIdLst>
  <p:sldSz cx="12192000" cy="6858000"/>
  <p:notesSz cx="6856413" cy="86852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2C6E"/>
    <a:srgbClr val="3D7B6F"/>
    <a:srgbClr val="5CAFA0"/>
    <a:srgbClr val="FFFFFF"/>
    <a:srgbClr val="4FFFFF"/>
    <a:srgbClr val="CC0066"/>
    <a:srgbClr val="0070C0"/>
    <a:srgbClr val="0066CC"/>
    <a:srgbClr val="CCCCFF"/>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2" d="100"/>
          <a:sy n="92" d="100"/>
        </p:scale>
        <p:origin x="1314"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32.337"/>
    </inkml:context>
    <inkml:brush xml:id="br0">
      <inkml:brushProperty name="width" value="0.2" units="cm"/>
      <inkml:brushProperty name="height" value="0.4"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55.108"/>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56.639"/>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57.552"/>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59.600"/>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11,'0'-4,"0"-2</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00.288"/>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27 0,'-4'0,"-7"0,-1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02.231"/>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05.288"/>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20.618"/>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22.622"/>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25.411"/>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34.014"/>
    </inkml:context>
    <inkml:brush xml:id="br0">
      <inkml:brushProperty name="width" value="0.2" units="cm"/>
      <inkml:brushProperty name="height" value="0.4" units="cm"/>
      <inkml:brushProperty name="color" value="#00FDFF"/>
      <inkml:brushProperty name="tip" value="rectangle"/>
      <inkml:brushProperty name="rasterOp" value="maskPen"/>
      <inkml:brushProperty name="ignorePressure" value="1"/>
    </inkml:brush>
  </inkml:definitions>
  <inkml:trace contextRef="#ctx0" brushRef="#br0">0 0,'5'0,"1"0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26.353"/>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26.955"/>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27.946"/>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0,'5'0,"1"0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5:30.301"/>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14:36:01.905"/>
    </inkml:context>
    <inkml:brush xml:id="br0">
      <inkml:brushProperty name="width" value="0.5" units="cm"/>
      <inkml:brushProperty name="height" value="1"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14:36:08.443"/>
    </inkml:context>
    <inkml:brush xml:id="br0">
      <inkml:brushProperty name="width" value="0.5" units="cm"/>
      <inkml:brushProperty name="height" value="1"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36.752"/>
    </inkml:context>
    <inkml:brush xml:id="br0">
      <inkml:brushProperty name="width" value="0.2" units="cm"/>
      <inkml:brushProperty name="height" value="0.4"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38.420"/>
    </inkml:context>
    <inkml:brush xml:id="br0">
      <inkml:brushProperty name="width" value="0.2" units="cm"/>
      <inkml:brushProperty name="height" value="0.4"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49.060"/>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51.008"/>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52.211"/>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0,'0'5,"0"5,0 2</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53.139"/>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0,'5'0,"1"0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4-15T03:24:54.341"/>
    </inkml:context>
    <inkml:brush xml:id="br0">
      <inkml:brushProperty name="width" value="0.1" units="cm"/>
      <inkml:brushProperty name="height" value="0.2" units="cm"/>
      <inkml:brushProperty name="color" value="#00FDFF"/>
      <inkml:brushProperty name="tip" value="rectangle"/>
      <inkml:brushProperty name="rasterOp" value="maskPen"/>
      <inkml:brushProperty name="ignorePressure" value="1"/>
    </inkml:brush>
  </inkml:definitions>
  <inkml:trace contextRef="#ctx0" brushRef="#br0">0 10,'0'-4,"0"-2</inkml:trace>
</inkml:ink>
</file>

<file path=ppt/media/image1.png>
</file>

<file path=ppt/media/image10.png>
</file>

<file path=ppt/media/image11.png>
</file>

<file path=ppt/media/image12.png>
</file>

<file path=ppt/media/image13.png>
</file>

<file path=ppt/media/image130.png>
</file>

<file path=ppt/media/image14.png>
</file>

<file path=ppt/media/image140.png>
</file>

<file path=ppt/media/image15.png>
</file>

<file path=ppt/media/image150.png>
</file>

<file path=ppt/media/image16.png>
</file>

<file path=ppt/media/image160.png>
</file>

<file path=ppt/media/image17.png>
</file>

<file path=ppt/media/image170.png>
</file>

<file path=ppt/media/image18.png>
</file>

<file path=ppt/media/image180.png>
</file>

<file path=ppt/media/image19.png>
</file>

<file path=ppt/media/image190.png>
</file>

<file path=ppt/media/image2.jpg>
</file>

<file path=ppt/media/image20.png>
</file>

<file path=ppt/media/image200.png>
</file>

<file path=ppt/media/image21.png>
</file>

<file path=ppt/media/image210.png>
</file>

<file path=ppt/media/image22.png>
</file>

<file path=ppt/media/image23.png>
</file>

<file path=ppt/media/image24.png>
</file>

<file path=ppt/media/image25.png>
</file>

<file path=ppt/media/image26.png>
</file>

<file path=ppt/media/image27.jpg>
</file>

<file path=ppt/media/image28.jpg>
</file>

<file path=ppt/media/image29.pn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112" cy="435769"/>
          </a:xfrm>
          <a:prstGeom prst="rect">
            <a:avLst/>
          </a:prstGeom>
        </p:spPr>
        <p:txBody>
          <a:bodyPr vert="horz" lIns="88807" tIns="44403" rIns="88807" bIns="44403" rtlCol="0"/>
          <a:lstStyle>
            <a:lvl1pPr algn="l">
              <a:defRPr sz="1200"/>
            </a:lvl1pPr>
          </a:lstStyle>
          <a:p>
            <a:endParaRPr lang="en-CA"/>
          </a:p>
        </p:txBody>
      </p:sp>
      <p:sp>
        <p:nvSpPr>
          <p:cNvPr id="3" name="Date Placeholder 2"/>
          <p:cNvSpPr>
            <a:spLocks noGrp="1"/>
          </p:cNvSpPr>
          <p:nvPr>
            <p:ph type="dt" idx="1"/>
          </p:nvPr>
        </p:nvSpPr>
        <p:spPr>
          <a:xfrm>
            <a:off x="3883714" y="0"/>
            <a:ext cx="2971112" cy="435769"/>
          </a:xfrm>
          <a:prstGeom prst="rect">
            <a:avLst/>
          </a:prstGeom>
        </p:spPr>
        <p:txBody>
          <a:bodyPr vert="horz" lIns="88807" tIns="44403" rIns="88807" bIns="44403" rtlCol="0"/>
          <a:lstStyle>
            <a:lvl1pPr algn="r">
              <a:defRPr sz="1200"/>
            </a:lvl1pPr>
          </a:lstStyle>
          <a:p>
            <a:fld id="{1EA7EFF2-AC9E-4240-A9A2-6F8934D0180C}" type="datetimeFigureOut">
              <a:rPr lang="en-CA" smtClean="0"/>
              <a:t>2025-06-10</a:t>
            </a:fld>
            <a:endParaRPr lang="en-CA"/>
          </a:p>
        </p:txBody>
      </p:sp>
      <p:sp>
        <p:nvSpPr>
          <p:cNvPr id="4" name="Slide Image Placeholder 3"/>
          <p:cNvSpPr>
            <a:spLocks noGrp="1" noRot="1" noChangeAspect="1"/>
          </p:cNvSpPr>
          <p:nvPr>
            <p:ph type="sldImg" idx="2"/>
          </p:nvPr>
        </p:nvSpPr>
        <p:spPr>
          <a:xfrm>
            <a:off x="823913" y="1085850"/>
            <a:ext cx="5208587" cy="2930525"/>
          </a:xfrm>
          <a:prstGeom prst="rect">
            <a:avLst/>
          </a:prstGeom>
          <a:noFill/>
          <a:ln w="12700">
            <a:solidFill>
              <a:prstClr val="black"/>
            </a:solidFill>
          </a:ln>
        </p:spPr>
        <p:txBody>
          <a:bodyPr vert="horz" lIns="88807" tIns="44403" rIns="88807" bIns="44403" rtlCol="0" anchor="ctr"/>
          <a:lstStyle/>
          <a:p>
            <a:endParaRPr lang="en-CA"/>
          </a:p>
        </p:txBody>
      </p:sp>
      <p:sp>
        <p:nvSpPr>
          <p:cNvPr id="5" name="Notes Placeholder 4"/>
          <p:cNvSpPr>
            <a:spLocks noGrp="1"/>
          </p:cNvSpPr>
          <p:nvPr>
            <p:ph type="body" sz="quarter" idx="3"/>
          </p:nvPr>
        </p:nvSpPr>
        <p:spPr>
          <a:xfrm>
            <a:off x="685642" y="4179759"/>
            <a:ext cx="5485130" cy="3419803"/>
          </a:xfrm>
          <a:prstGeom prst="rect">
            <a:avLst/>
          </a:prstGeom>
        </p:spPr>
        <p:txBody>
          <a:bodyPr vert="horz" lIns="88807" tIns="44403" rIns="88807" bIns="4440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249445"/>
            <a:ext cx="2971112" cy="435768"/>
          </a:xfrm>
          <a:prstGeom prst="rect">
            <a:avLst/>
          </a:prstGeom>
        </p:spPr>
        <p:txBody>
          <a:bodyPr vert="horz" lIns="88807" tIns="44403" rIns="88807" bIns="44403" rtlCol="0" anchor="b"/>
          <a:lstStyle>
            <a:lvl1pPr algn="l">
              <a:defRPr sz="1200"/>
            </a:lvl1pPr>
          </a:lstStyle>
          <a:p>
            <a:endParaRPr lang="en-CA"/>
          </a:p>
        </p:txBody>
      </p:sp>
      <p:sp>
        <p:nvSpPr>
          <p:cNvPr id="7" name="Slide Number Placeholder 6"/>
          <p:cNvSpPr>
            <a:spLocks noGrp="1"/>
          </p:cNvSpPr>
          <p:nvPr>
            <p:ph type="sldNum" sz="quarter" idx="5"/>
          </p:nvPr>
        </p:nvSpPr>
        <p:spPr>
          <a:xfrm>
            <a:off x="3883714" y="8249445"/>
            <a:ext cx="2971112" cy="435768"/>
          </a:xfrm>
          <a:prstGeom prst="rect">
            <a:avLst/>
          </a:prstGeom>
        </p:spPr>
        <p:txBody>
          <a:bodyPr vert="horz" lIns="88807" tIns="44403" rIns="88807" bIns="44403" rtlCol="0" anchor="b"/>
          <a:lstStyle>
            <a:lvl1pPr algn="r">
              <a:defRPr sz="1200"/>
            </a:lvl1pPr>
          </a:lstStyle>
          <a:p>
            <a:fld id="{C25FA901-D36A-4B40-8469-791A032F7429}" type="slidenum">
              <a:rPr lang="en-CA" smtClean="0"/>
              <a:t>‹#›</a:t>
            </a:fld>
            <a:endParaRPr lang="en-CA"/>
          </a:p>
        </p:txBody>
      </p:sp>
    </p:spTree>
    <p:extLst>
      <p:ext uri="{BB962C8B-B14F-4D97-AF65-F5344CB8AC3E}">
        <p14:creationId xmlns:p14="http://schemas.microsoft.com/office/powerpoint/2010/main" val="2532513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7E38E-5424-40F0-456A-95248F76B6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5F5A7B1E-EC07-4632-3232-6AEE3495A4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45D86F46-320A-C628-29A1-D07D0269B5E6}"/>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5" name="Footer Placeholder 4">
            <a:extLst>
              <a:ext uri="{FF2B5EF4-FFF2-40B4-BE49-F238E27FC236}">
                <a16:creationId xmlns:a16="http://schemas.microsoft.com/office/drawing/2014/main" id="{8D9F71C3-F0D3-29E0-1F81-386F0A05707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902ECB8-1CA4-DF22-4ED1-3961B4CB324A}"/>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670112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070C7-E2E3-57A3-196E-1549BF294B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5CFB5BF8-4B0B-4DFE-B388-E119819C303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F245349-F3AA-2CC1-4086-767BBD9CD3DE}"/>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5" name="Footer Placeholder 4">
            <a:extLst>
              <a:ext uri="{FF2B5EF4-FFF2-40B4-BE49-F238E27FC236}">
                <a16:creationId xmlns:a16="http://schemas.microsoft.com/office/drawing/2014/main" id="{6A27D658-6EE1-BE68-A584-F21B2BC07F8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B15905A-8752-79CF-7E96-89EB7D32E2A8}"/>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693615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A0F3E6-0605-CAE7-A301-763BEBFA976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5CBCC245-7EF3-6CD4-B8D1-D0FF5DBCAD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D96C3DD-742F-8188-6398-91D6D031FCFF}"/>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5" name="Footer Placeholder 4">
            <a:extLst>
              <a:ext uri="{FF2B5EF4-FFF2-40B4-BE49-F238E27FC236}">
                <a16:creationId xmlns:a16="http://schemas.microsoft.com/office/drawing/2014/main" id="{C0630BF3-5BFD-D0B1-8B05-60D6CC781F7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EBE2AD3-04FC-19F1-F3DB-95249405AB64}"/>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18681188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62BBC-8A6A-998A-AD8D-F8AFEDCED8B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C2CBAAE-22CA-0A66-9DD2-2CD2140C5A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1CED25B-347E-BA88-CD29-AB0B562F997E}"/>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5" name="Footer Placeholder 4">
            <a:extLst>
              <a:ext uri="{FF2B5EF4-FFF2-40B4-BE49-F238E27FC236}">
                <a16:creationId xmlns:a16="http://schemas.microsoft.com/office/drawing/2014/main" id="{584479E0-CD27-60E8-7BE5-9C98A778272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F033435-BA72-E68B-F30C-9F796705879C}"/>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3128500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75050-3791-ABD6-6CB6-1E70CC200C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B4303DDD-AAAF-F610-7745-9632482FEA4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E641CA-5646-82C8-CEC1-11A63D1542AE}"/>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5" name="Footer Placeholder 4">
            <a:extLst>
              <a:ext uri="{FF2B5EF4-FFF2-40B4-BE49-F238E27FC236}">
                <a16:creationId xmlns:a16="http://schemas.microsoft.com/office/drawing/2014/main" id="{A143B307-73E8-22D8-EDC9-FEB198F1D91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A65082E-18D9-72B0-33F2-AF999A8826C6}"/>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1499555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9AD89-2D95-6DF7-9E6C-20D8ABD6AF37}"/>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A2D07A7-8BAF-70D8-D5C9-A81AD8FD8C2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DC66F4B7-EAEB-0C7B-73A8-CC4ED0A8B1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5E153AF5-87D4-3B1E-3D0B-8E120B506350}"/>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6" name="Footer Placeholder 5">
            <a:extLst>
              <a:ext uri="{FF2B5EF4-FFF2-40B4-BE49-F238E27FC236}">
                <a16:creationId xmlns:a16="http://schemas.microsoft.com/office/drawing/2014/main" id="{3358BC03-F1EF-5A61-1E1E-B673E4A3A01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075DA86-8A1D-E46D-318B-8A5E90FABB5A}"/>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3967651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55BE4-69E9-D40B-C39E-469A2D36620E}"/>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AE6F513-E106-BEFC-43A5-475E647963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691ACE-B714-1881-2184-9EB7F969E18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9CE28FBA-86B7-891F-4C9E-9C354C9698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A4B7AD-7699-B609-7743-A6D52F4F798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E2E90DAC-02F7-1C58-800B-D09A319696C2}"/>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8" name="Footer Placeholder 7">
            <a:extLst>
              <a:ext uri="{FF2B5EF4-FFF2-40B4-BE49-F238E27FC236}">
                <a16:creationId xmlns:a16="http://schemas.microsoft.com/office/drawing/2014/main" id="{B7E5070F-8223-7BF7-3319-A8D2E689FFF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F0EB3CDE-85CB-AE50-737E-1D862223B022}"/>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1069186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A5C1E-F14C-0A26-5417-2F150D57BA36}"/>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E0E0E63A-EA98-3401-7E16-7EBC6888A36B}"/>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4" name="Footer Placeholder 3">
            <a:extLst>
              <a:ext uri="{FF2B5EF4-FFF2-40B4-BE49-F238E27FC236}">
                <a16:creationId xmlns:a16="http://schemas.microsoft.com/office/drawing/2014/main" id="{B103EE5E-F7E3-EDA3-5683-3A6817FE3DAC}"/>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A58470AE-E67A-D40C-4674-2DD60CCA853D}"/>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739008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662EB0-576E-6470-EDF5-5E9389554857}"/>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3" name="Footer Placeholder 2">
            <a:extLst>
              <a:ext uri="{FF2B5EF4-FFF2-40B4-BE49-F238E27FC236}">
                <a16:creationId xmlns:a16="http://schemas.microsoft.com/office/drawing/2014/main" id="{15AF6415-44FF-C9AE-B603-B38929D4C18D}"/>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077EA15-9EB7-5C56-83B5-579C6B644EBB}"/>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3623034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DD08A-C321-39F9-41AD-854EB9D3B8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9056C740-30FE-81D1-0F03-D07E6EAAA9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B225C0EF-1CC3-EEEC-71A5-1E3E8FD3C0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484FEF-1E45-71C6-D065-23D336197732}"/>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6" name="Footer Placeholder 5">
            <a:extLst>
              <a:ext uri="{FF2B5EF4-FFF2-40B4-BE49-F238E27FC236}">
                <a16:creationId xmlns:a16="http://schemas.microsoft.com/office/drawing/2014/main" id="{4B0D46CD-2EC5-6D08-4A7D-3137CE0E4BB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3C91C10-415D-8508-EF67-A28680B821E8}"/>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21258843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DD83F-147B-8468-3274-F557C9427F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78277031-A9DC-B483-0137-7EED4376A0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DF70D97A-B934-1B83-1EEB-D300624D32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8021A1-3D6C-ED39-DDBD-475A37582C48}"/>
              </a:ext>
            </a:extLst>
          </p:cNvPr>
          <p:cNvSpPr>
            <a:spLocks noGrp="1"/>
          </p:cNvSpPr>
          <p:nvPr>
            <p:ph type="dt" sz="half" idx="10"/>
          </p:nvPr>
        </p:nvSpPr>
        <p:spPr/>
        <p:txBody>
          <a:bodyPr/>
          <a:lstStyle/>
          <a:p>
            <a:fld id="{ED948D62-5848-4B5B-9FEB-D023015B9DD4}" type="datetimeFigureOut">
              <a:rPr lang="en-CA" smtClean="0"/>
              <a:t>2025-06-10</a:t>
            </a:fld>
            <a:endParaRPr lang="en-CA"/>
          </a:p>
        </p:txBody>
      </p:sp>
      <p:sp>
        <p:nvSpPr>
          <p:cNvPr id="6" name="Footer Placeholder 5">
            <a:extLst>
              <a:ext uri="{FF2B5EF4-FFF2-40B4-BE49-F238E27FC236}">
                <a16:creationId xmlns:a16="http://schemas.microsoft.com/office/drawing/2014/main" id="{522173F7-27FC-003D-C923-898F48257DD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CD21512-BF1C-4463-6124-59793812753B}"/>
              </a:ext>
            </a:extLst>
          </p:cNvPr>
          <p:cNvSpPr>
            <a:spLocks noGrp="1"/>
          </p:cNvSpPr>
          <p:nvPr>
            <p:ph type="sldNum" sz="quarter" idx="12"/>
          </p:nvPr>
        </p:nvSpPr>
        <p:spPr/>
        <p:txBody>
          <a:bodyPr/>
          <a:lstStyle/>
          <a:p>
            <a:fld id="{03B8686D-BF45-49A1-B52F-ED05F8C9CA15}" type="slidenum">
              <a:rPr lang="en-CA" smtClean="0"/>
              <a:t>‹#›</a:t>
            </a:fld>
            <a:endParaRPr lang="en-CA"/>
          </a:p>
        </p:txBody>
      </p:sp>
    </p:spTree>
    <p:extLst>
      <p:ext uri="{BB962C8B-B14F-4D97-AF65-F5344CB8AC3E}">
        <p14:creationId xmlns:p14="http://schemas.microsoft.com/office/powerpoint/2010/main" val="600235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3B043F-1305-9B1F-CF22-D7EAEB5C2C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B5C8DEC-630D-A502-8057-E8740EF017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B2A6A62-0D01-5F5F-1147-8FFF312416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D948D62-5848-4B5B-9FEB-D023015B9DD4}" type="datetimeFigureOut">
              <a:rPr lang="en-CA" smtClean="0"/>
              <a:t>2025-06-10</a:t>
            </a:fld>
            <a:endParaRPr lang="en-CA"/>
          </a:p>
        </p:txBody>
      </p:sp>
      <p:sp>
        <p:nvSpPr>
          <p:cNvPr id="5" name="Footer Placeholder 4">
            <a:extLst>
              <a:ext uri="{FF2B5EF4-FFF2-40B4-BE49-F238E27FC236}">
                <a16:creationId xmlns:a16="http://schemas.microsoft.com/office/drawing/2014/main" id="{2167EF21-B94C-D5AB-19AE-DA6C0BB2CF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294BE6AE-A803-BB50-AA83-F9FBB1BA16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3B8686D-BF45-49A1-B52F-ED05F8C9CA15}" type="slidenum">
              <a:rPr lang="en-CA" smtClean="0"/>
              <a:t>‹#›</a:t>
            </a:fld>
            <a:endParaRPr lang="en-CA"/>
          </a:p>
        </p:txBody>
      </p:sp>
    </p:spTree>
    <p:extLst>
      <p:ext uri="{BB962C8B-B14F-4D97-AF65-F5344CB8AC3E}">
        <p14:creationId xmlns:p14="http://schemas.microsoft.com/office/powerpoint/2010/main" val="25007004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3" Type="http://schemas.openxmlformats.org/officeDocument/2006/relationships/customXml" Target="../ink/ink7.xml"/><Relationship Id="rId18" Type="http://schemas.openxmlformats.org/officeDocument/2006/relationships/image" Target="../media/image180.png"/><Relationship Id="rId26" Type="http://schemas.openxmlformats.org/officeDocument/2006/relationships/customXml" Target="../ink/ink15.xml"/><Relationship Id="rId21" Type="http://schemas.openxmlformats.org/officeDocument/2006/relationships/customXml" Target="../ink/ink12.xml"/><Relationship Id="rId34" Type="http://schemas.openxmlformats.org/officeDocument/2006/relationships/customXml" Target="../ink/ink23.xml"/><Relationship Id="rId7" Type="http://schemas.openxmlformats.org/officeDocument/2006/relationships/image" Target="../media/image140.png"/><Relationship Id="rId12" Type="http://schemas.openxmlformats.org/officeDocument/2006/relationships/customXml" Target="../ink/ink6.xml"/><Relationship Id="rId17" Type="http://schemas.openxmlformats.org/officeDocument/2006/relationships/customXml" Target="../ink/ink9.xml"/><Relationship Id="rId25" Type="http://schemas.openxmlformats.org/officeDocument/2006/relationships/image" Target="../media/image200.png"/><Relationship Id="rId33" Type="http://schemas.openxmlformats.org/officeDocument/2006/relationships/customXml" Target="../ink/ink22.xml"/><Relationship Id="rId2" Type="http://schemas.openxmlformats.org/officeDocument/2006/relationships/image" Target="../media/image21.png"/><Relationship Id="rId16" Type="http://schemas.openxmlformats.org/officeDocument/2006/relationships/image" Target="../media/image170.png"/><Relationship Id="rId20" Type="http://schemas.openxmlformats.org/officeDocument/2006/relationships/customXml" Target="../ink/ink11.xml"/><Relationship Id="rId29" Type="http://schemas.openxmlformats.org/officeDocument/2006/relationships/customXml" Target="../ink/ink18.xml"/><Relationship Id="rId1" Type="http://schemas.openxmlformats.org/officeDocument/2006/relationships/slideLayout" Target="../slideLayouts/slideLayout7.xml"/><Relationship Id="rId6" Type="http://schemas.openxmlformats.org/officeDocument/2006/relationships/customXml" Target="../ink/ink2.xml"/><Relationship Id="rId11" Type="http://schemas.openxmlformats.org/officeDocument/2006/relationships/image" Target="../media/image150.png"/><Relationship Id="rId24" Type="http://schemas.openxmlformats.org/officeDocument/2006/relationships/customXml" Target="../ink/ink14.xml"/><Relationship Id="rId32" Type="http://schemas.openxmlformats.org/officeDocument/2006/relationships/customXml" Target="../ink/ink21.xml"/><Relationship Id="rId37" Type="http://schemas.openxmlformats.org/officeDocument/2006/relationships/customXml" Target="../ink/ink25.xml"/><Relationship Id="rId5" Type="http://schemas.openxmlformats.org/officeDocument/2006/relationships/image" Target="../media/image130.png"/><Relationship Id="rId15" Type="http://schemas.openxmlformats.org/officeDocument/2006/relationships/customXml" Target="../ink/ink8.xml"/><Relationship Id="rId23" Type="http://schemas.openxmlformats.org/officeDocument/2006/relationships/image" Target="../media/image190.png"/><Relationship Id="rId28" Type="http://schemas.openxmlformats.org/officeDocument/2006/relationships/customXml" Target="../ink/ink17.xml"/><Relationship Id="rId36" Type="http://schemas.openxmlformats.org/officeDocument/2006/relationships/image" Target="../media/image210.png"/><Relationship Id="rId10" Type="http://schemas.openxmlformats.org/officeDocument/2006/relationships/customXml" Target="../ink/ink5.xml"/><Relationship Id="rId19" Type="http://schemas.openxmlformats.org/officeDocument/2006/relationships/customXml" Target="../ink/ink10.xml"/><Relationship Id="rId31" Type="http://schemas.openxmlformats.org/officeDocument/2006/relationships/customXml" Target="../ink/ink20.xml"/><Relationship Id="rId4" Type="http://schemas.openxmlformats.org/officeDocument/2006/relationships/customXml" Target="../ink/ink1.xml"/><Relationship Id="rId9" Type="http://schemas.openxmlformats.org/officeDocument/2006/relationships/customXml" Target="../ink/ink4.xml"/><Relationship Id="rId14" Type="http://schemas.openxmlformats.org/officeDocument/2006/relationships/image" Target="../media/image160.png"/><Relationship Id="rId22" Type="http://schemas.openxmlformats.org/officeDocument/2006/relationships/customXml" Target="../ink/ink13.xml"/><Relationship Id="rId27" Type="http://schemas.openxmlformats.org/officeDocument/2006/relationships/customXml" Target="../ink/ink16.xml"/><Relationship Id="rId30" Type="http://schemas.openxmlformats.org/officeDocument/2006/relationships/customXml" Target="../ink/ink19.xml"/><Relationship Id="rId35" Type="http://schemas.openxmlformats.org/officeDocument/2006/relationships/customXml" Target="../ink/ink24.xml"/><Relationship Id="rId8" Type="http://schemas.openxmlformats.org/officeDocument/2006/relationships/customXml" Target="../ink/ink3.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ons.gov.uk/peoplepopulationandcommunity/birthsdeathsandmarriages/deaths/" TargetMode="Externa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8630368.fs1.hubspotusercontent-na1.net/hubfs/8630368/Lite_Too-Many-Dead-PDF-with-Cover-MQ-16112023%20(2).pdf" TargetMode="External"/><Relationship Id="rId2" Type="http://schemas.openxmlformats.org/officeDocument/2006/relationships/image" Target="../media/image27.jpg"/><Relationship Id="rId1" Type="http://schemas.openxmlformats.org/officeDocument/2006/relationships/slideLayout" Target="../slideLayouts/slideLayout7.xml"/><Relationship Id="rId4" Type="http://schemas.openxmlformats.org/officeDocument/2006/relationships/hyperlink" Target="https://doi.org/10.31219/osf.io/zv6j8" TargetMode="External"/></Relationships>
</file>

<file path=ppt/slides/_rels/slide31.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hyperlink" Target="https://openheart.bmj.com/content/8/1/e001655.responses"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50E6D9C-FDDA-6A6E-14CA-73435408A94B}"/>
              </a:ext>
            </a:extLst>
          </p:cNvPr>
          <p:cNvPicPr>
            <a:picLocks noChangeAspect="1"/>
          </p:cNvPicPr>
          <p:nvPr/>
        </p:nvPicPr>
        <p:blipFill>
          <a:blip r:embed="rId2"/>
          <a:stretch>
            <a:fillRect/>
          </a:stretch>
        </p:blipFill>
        <p:spPr>
          <a:xfrm>
            <a:off x="-103910" y="155863"/>
            <a:ext cx="12108873" cy="6546273"/>
          </a:xfrm>
          <a:prstGeom prst="rect">
            <a:avLst/>
          </a:prstGeom>
        </p:spPr>
      </p:pic>
      <p:sp>
        <p:nvSpPr>
          <p:cNvPr id="5" name="TextBox 4">
            <a:extLst>
              <a:ext uri="{FF2B5EF4-FFF2-40B4-BE49-F238E27FC236}">
                <a16:creationId xmlns:a16="http://schemas.microsoft.com/office/drawing/2014/main" id="{74DE5263-7B4D-09DA-5654-D050FC710C66}"/>
              </a:ext>
            </a:extLst>
          </p:cNvPr>
          <p:cNvSpPr txBox="1"/>
          <p:nvPr/>
        </p:nvSpPr>
        <p:spPr>
          <a:xfrm>
            <a:off x="5950526" y="2867891"/>
            <a:ext cx="5458691" cy="646331"/>
          </a:xfrm>
          <a:prstGeom prst="rect">
            <a:avLst/>
          </a:prstGeom>
          <a:noFill/>
        </p:spPr>
        <p:txBody>
          <a:bodyPr wrap="square" rtlCol="0">
            <a:spAutoFit/>
          </a:bodyPr>
          <a:lstStyle/>
          <a:p>
            <a:r>
              <a:rPr lang="en-CA" dirty="0">
                <a:solidFill>
                  <a:srgbClr val="C00000"/>
                </a:solidFill>
                <a:latin typeface="Arial Black" panose="020B0A04020102020204" pitchFamily="34" charset="0"/>
              </a:rPr>
              <a:t>The broadcasted sworn expert testimony VIDEO can be watched here: </a:t>
            </a:r>
          </a:p>
        </p:txBody>
      </p:sp>
    </p:spTree>
    <p:extLst>
      <p:ext uri="{BB962C8B-B14F-4D97-AF65-F5344CB8AC3E}">
        <p14:creationId xmlns:p14="http://schemas.microsoft.com/office/powerpoint/2010/main" val="597788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15F08E4-4FDC-8488-F6C7-DC61DB75B756}"/>
              </a:ext>
            </a:extLst>
          </p:cNvPr>
          <p:cNvPicPr>
            <a:picLocks noChangeAspect="1"/>
          </p:cNvPicPr>
          <p:nvPr/>
        </p:nvPicPr>
        <p:blipFill>
          <a:blip r:embed="rId2"/>
          <a:stretch>
            <a:fillRect/>
          </a:stretch>
        </p:blipFill>
        <p:spPr>
          <a:xfrm>
            <a:off x="1057273" y="1390650"/>
            <a:ext cx="9719733" cy="5467350"/>
          </a:xfrm>
          <a:prstGeom prst="rect">
            <a:avLst/>
          </a:prstGeom>
        </p:spPr>
      </p:pic>
      <p:sp>
        <p:nvSpPr>
          <p:cNvPr id="4" name="TextBox 3">
            <a:extLst>
              <a:ext uri="{FF2B5EF4-FFF2-40B4-BE49-F238E27FC236}">
                <a16:creationId xmlns:a16="http://schemas.microsoft.com/office/drawing/2014/main" id="{D80982B1-20A0-FB6C-75A7-B8EC0D93FB8C}"/>
              </a:ext>
            </a:extLst>
          </p:cNvPr>
          <p:cNvSpPr txBox="1"/>
          <p:nvPr/>
        </p:nvSpPr>
        <p:spPr>
          <a:xfrm>
            <a:off x="600075" y="152995"/>
            <a:ext cx="10991850" cy="1569660"/>
          </a:xfrm>
          <a:prstGeom prst="rect">
            <a:avLst/>
          </a:prstGeom>
          <a:noFill/>
        </p:spPr>
        <p:txBody>
          <a:bodyPr wrap="square" rtlCol="0">
            <a:spAutoFit/>
          </a:bodyPr>
          <a:lstStyle/>
          <a:p>
            <a:pPr algn="ctr"/>
            <a:r>
              <a:rPr lang="en-US" sz="2400" dirty="0"/>
              <a:t>Vitamin D3 essentially </a:t>
            </a:r>
            <a:r>
              <a:rPr lang="en-US" sz="2400" u="sng" dirty="0"/>
              <a:t>downregulates adaptive immunity &amp; favors innate immunity including the activation of HERV-K102 expression. </a:t>
            </a:r>
            <a:r>
              <a:rPr lang="en-US" sz="2400" dirty="0"/>
              <a:t>  Vit D3</a:t>
            </a:r>
          </a:p>
          <a:p>
            <a:pPr algn="ctr"/>
            <a:r>
              <a:rPr lang="en-US" sz="2400" dirty="0"/>
              <a:t>blocks the ability of SARS-CoV-2 to convert the </a:t>
            </a:r>
            <a:r>
              <a:rPr lang="en-US" sz="2400" b="1" dirty="0">
                <a:solidFill>
                  <a:schemeClr val="accent5">
                    <a:lumMod val="75000"/>
                  </a:schemeClr>
                </a:solidFill>
              </a:rPr>
              <a:t>Protector FOAMY MACROPHAGES (LB-FM)  </a:t>
            </a:r>
            <a:r>
              <a:rPr lang="en-US" sz="2400" dirty="0"/>
              <a:t>into the </a:t>
            </a:r>
            <a:r>
              <a:rPr lang="en-US" sz="2400" b="1" dirty="0">
                <a:solidFill>
                  <a:srgbClr val="C00000"/>
                </a:solidFill>
              </a:rPr>
              <a:t>DISEASE Progression Causing </a:t>
            </a:r>
            <a:r>
              <a:rPr lang="en-US" sz="2400" dirty="0">
                <a:solidFill>
                  <a:srgbClr val="C00000"/>
                </a:solidFill>
              </a:rPr>
              <a:t>Foamy Macrophages </a:t>
            </a:r>
            <a:r>
              <a:rPr lang="en-US" sz="2400" b="1" dirty="0">
                <a:solidFill>
                  <a:srgbClr val="C00000"/>
                </a:solidFill>
              </a:rPr>
              <a:t>(LB+FM) </a:t>
            </a:r>
            <a:endParaRPr lang="en-CA" sz="2400" b="1" dirty="0">
              <a:solidFill>
                <a:srgbClr val="C00000"/>
              </a:solidFill>
            </a:endParaRPr>
          </a:p>
        </p:txBody>
      </p:sp>
      <p:sp>
        <p:nvSpPr>
          <p:cNvPr id="5" name="TextBox 4">
            <a:extLst>
              <a:ext uri="{FF2B5EF4-FFF2-40B4-BE49-F238E27FC236}">
                <a16:creationId xmlns:a16="http://schemas.microsoft.com/office/drawing/2014/main" id="{508670A9-CA47-DAD2-8A8E-42E17599F294}"/>
              </a:ext>
            </a:extLst>
          </p:cNvPr>
          <p:cNvSpPr txBox="1"/>
          <p:nvPr/>
        </p:nvSpPr>
        <p:spPr>
          <a:xfrm>
            <a:off x="4695825" y="5343525"/>
            <a:ext cx="1181100" cy="646331"/>
          </a:xfrm>
          <a:prstGeom prst="rect">
            <a:avLst/>
          </a:prstGeom>
          <a:solidFill>
            <a:schemeClr val="bg2"/>
          </a:solidFill>
        </p:spPr>
        <p:txBody>
          <a:bodyPr wrap="square" rtlCol="0">
            <a:spAutoFit/>
          </a:bodyPr>
          <a:lstStyle/>
          <a:p>
            <a:r>
              <a:rPr lang="en-US" sz="1200" dirty="0">
                <a:latin typeface="Arial Black" panose="020B0A04020102020204" pitchFamily="34" charset="0"/>
              </a:rPr>
              <a:t>[Oh J et al., Circulation 2009].</a:t>
            </a:r>
            <a:endParaRPr lang="en-CA" sz="1200" dirty="0">
              <a:latin typeface="Arial Black" panose="020B0A04020102020204" pitchFamily="34" charset="0"/>
            </a:endParaRPr>
          </a:p>
        </p:txBody>
      </p:sp>
      <p:sp>
        <p:nvSpPr>
          <p:cNvPr id="7" name="TextBox 6">
            <a:extLst>
              <a:ext uri="{FF2B5EF4-FFF2-40B4-BE49-F238E27FC236}">
                <a16:creationId xmlns:a16="http://schemas.microsoft.com/office/drawing/2014/main" id="{3E967F1C-5E91-C73D-8167-4D44758D97E5}"/>
              </a:ext>
            </a:extLst>
          </p:cNvPr>
          <p:cNvSpPr txBox="1"/>
          <p:nvPr/>
        </p:nvSpPr>
        <p:spPr>
          <a:xfrm>
            <a:off x="9858375" y="2133600"/>
            <a:ext cx="1733550" cy="646331"/>
          </a:xfrm>
          <a:prstGeom prst="rect">
            <a:avLst/>
          </a:prstGeom>
          <a:solidFill>
            <a:schemeClr val="bg2"/>
          </a:solidFill>
        </p:spPr>
        <p:txBody>
          <a:bodyPr wrap="square" rtlCol="0">
            <a:spAutoFit/>
          </a:bodyPr>
          <a:lstStyle/>
          <a:p>
            <a:r>
              <a:rPr lang="en-US" sz="1200" dirty="0">
                <a:latin typeface="Arial Black" panose="020B0A04020102020204" pitchFamily="34" charset="0"/>
              </a:rPr>
              <a:t>[Dias SSG et al., </a:t>
            </a:r>
            <a:r>
              <a:rPr lang="en-US" sz="1200" dirty="0" err="1">
                <a:latin typeface="Arial Black" panose="020B0A04020102020204" pitchFamily="34" charset="0"/>
              </a:rPr>
              <a:t>PLoS</a:t>
            </a:r>
            <a:r>
              <a:rPr lang="en-US" sz="1200" dirty="0">
                <a:latin typeface="Arial Black" panose="020B0A04020102020204" pitchFamily="34" charset="0"/>
              </a:rPr>
              <a:t> Pathogens, 2020].</a:t>
            </a:r>
            <a:endParaRPr lang="en-CA" sz="1200" dirty="0">
              <a:latin typeface="Arial Black" panose="020B0A04020102020204" pitchFamily="34" charset="0"/>
            </a:endParaRPr>
          </a:p>
        </p:txBody>
      </p:sp>
    </p:spTree>
    <p:extLst>
      <p:ext uri="{BB962C8B-B14F-4D97-AF65-F5344CB8AC3E}">
        <p14:creationId xmlns:p14="http://schemas.microsoft.com/office/powerpoint/2010/main" val="25290887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B756507-FDA8-B822-63BC-6B1AD7B2C143}"/>
              </a:ext>
            </a:extLst>
          </p:cNvPr>
          <p:cNvPicPr>
            <a:picLocks noChangeAspect="1"/>
          </p:cNvPicPr>
          <p:nvPr/>
        </p:nvPicPr>
        <p:blipFill>
          <a:blip r:embed="rId2"/>
          <a:stretch>
            <a:fillRect/>
          </a:stretch>
        </p:blipFill>
        <p:spPr>
          <a:xfrm>
            <a:off x="479995" y="714517"/>
            <a:ext cx="11079611" cy="5162481"/>
          </a:xfrm>
          <a:prstGeom prst="rect">
            <a:avLst/>
          </a:prstGeom>
        </p:spPr>
      </p:pic>
      <p:pic>
        <p:nvPicPr>
          <p:cNvPr id="6" name="Picture 5">
            <a:extLst>
              <a:ext uri="{FF2B5EF4-FFF2-40B4-BE49-F238E27FC236}">
                <a16:creationId xmlns:a16="http://schemas.microsoft.com/office/drawing/2014/main" id="{3ACEC49C-10E9-52D8-9ACA-2AC2FDE90203}"/>
              </a:ext>
            </a:extLst>
          </p:cNvPr>
          <p:cNvPicPr>
            <a:picLocks noChangeAspect="1"/>
          </p:cNvPicPr>
          <p:nvPr/>
        </p:nvPicPr>
        <p:blipFill>
          <a:blip r:embed="rId3"/>
          <a:stretch>
            <a:fillRect/>
          </a:stretch>
        </p:blipFill>
        <p:spPr>
          <a:xfrm>
            <a:off x="5223658" y="29693"/>
            <a:ext cx="6730217" cy="967017"/>
          </a:xfrm>
          <a:prstGeom prst="rect">
            <a:avLst/>
          </a:prstGeom>
        </p:spPr>
      </p:pic>
      <p:sp>
        <p:nvSpPr>
          <p:cNvPr id="7" name="TextBox 6">
            <a:extLst>
              <a:ext uri="{FF2B5EF4-FFF2-40B4-BE49-F238E27FC236}">
                <a16:creationId xmlns:a16="http://schemas.microsoft.com/office/drawing/2014/main" id="{60B0ED1B-55AC-488F-6D76-F364F899DD16}"/>
              </a:ext>
            </a:extLst>
          </p:cNvPr>
          <p:cNvSpPr txBox="1"/>
          <p:nvPr/>
        </p:nvSpPr>
        <p:spPr>
          <a:xfrm>
            <a:off x="467472" y="5900654"/>
            <a:ext cx="5831336" cy="923330"/>
          </a:xfrm>
          <a:prstGeom prst="rect">
            <a:avLst/>
          </a:prstGeom>
          <a:noFill/>
        </p:spPr>
        <p:txBody>
          <a:bodyPr wrap="square" rtlCol="0">
            <a:spAutoFit/>
          </a:bodyPr>
          <a:lstStyle/>
          <a:p>
            <a:pPr algn="ctr"/>
            <a:r>
              <a:rPr lang="en-US" b="1" dirty="0">
                <a:solidFill>
                  <a:schemeClr val="accent5">
                    <a:lumMod val="75000"/>
                  </a:schemeClr>
                </a:solidFill>
              </a:rPr>
              <a:t>CD9 Positive Exosomes (HERV-K102) from LB-Foamy Macrophages</a:t>
            </a:r>
          </a:p>
          <a:p>
            <a:r>
              <a:rPr lang="en-US" b="1" dirty="0">
                <a:solidFill>
                  <a:schemeClr val="accent5">
                    <a:lumMod val="75000"/>
                  </a:schemeClr>
                </a:solidFill>
              </a:rPr>
              <a:t>(decrease by 75% with transition to Severe C19)</a:t>
            </a:r>
            <a:endParaRPr lang="en-CA" b="1" dirty="0">
              <a:solidFill>
                <a:schemeClr val="accent5">
                  <a:lumMod val="75000"/>
                </a:schemeClr>
              </a:solidFill>
            </a:endParaRPr>
          </a:p>
        </p:txBody>
      </p:sp>
      <p:sp>
        <p:nvSpPr>
          <p:cNvPr id="8" name="TextBox 7">
            <a:extLst>
              <a:ext uri="{FF2B5EF4-FFF2-40B4-BE49-F238E27FC236}">
                <a16:creationId xmlns:a16="http://schemas.microsoft.com/office/drawing/2014/main" id="{E03E97DC-97E9-8B54-CAA5-56C049F6F4BE}"/>
              </a:ext>
            </a:extLst>
          </p:cNvPr>
          <p:cNvSpPr txBox="1"/>
          <p:nvPr/>
        </p:nvSpPr>
        <p:spPr>
          <a:xfrm>
            <a:off x="6298808" y="5834052"/>
            <a:ext cx="5655067" cy="923330"/>
          </a:xfrm>
          <a:prstGeom prst="rect">
            <a:avLst/>
          </a:prstGeom>
          <a:noFill/>
        </p:spPr>
        <p:txBody>
          <a:bodyPr wrap="square" rtlCol="0">
            <a:spAutoFit/>
          </a:bodyPr>
          <a:lstStyle/>
          <a:p>
            <a:pPr algn="ctr"/>
            <a:r>
              <a:rPr lang="en-US" b="1" dirty="0">
                <a:solidFill>
                  <a:schemeClr val="accent5">
                    <a:lumMod val="75000"/>
                  </a:schemeClr>
                </a:solidFill>
              </a:rPr>
              <a:t>CD9 Positive Exosomes from LB+ Foamy Macrophages (Provoking Microclotting, Complement Activation &amp; Dysregulated Inflammation) </a:t>
            </a:r>
            <a:endParaRPr lang="en-CA" b="1" dirty="0">
              <a:solidFill>
                <a:schemeClr val="accent5">
                  <a:lumMod val="75000"/>
                </a:schemeClr>
              </a:solidFill>
            </a:endParaRPr>
          </a:p>
        </p:txBody>
      </p:sp>
      <p:sp>
        <p:nvSpPr>
          <p:cNvPr id="9" name="TextBox 8">
            <a:extLst>
              <a:ext uri="{FF2B5EF4-FFF2-40B4-BE49-F238E27FC236}">
                <a16:creationId xmlns:a16="http://schemas.microsoft.com/office/drawing/2014/main" id="{597E0E6F-B867-FD5B-2C3C-D0CB745D729B}"/>
              </a:ext>
            </a:extLst>
          </p:cNvPr>
          <p:cNvSpPr txBox="1"/>
          <p:nvPr/>
        </p:nvSpPr>
        <p:spPr>
          <a:xfrm>
            <a:off x="238125" y="68186"/>
            <a:ext cx="4819650" cy="923330"/>
          </a:xfrm>
          <a:prstGeom prst="rect">
            <a:avLst/>
          </a:prstGeom>
          <a:solidFill>
            <a:schemeClr val="bg1"/>
          </a:solidFill>
          <a:ln w="28575">
            <a:solidFill>
              <a:schemeClr val="tx2">
                <a:lumMod val="50000"/>
                <a:lumOff val="50000"/>
              </a:schemeClr>
            </a:solidFill>
          </a:ln>
        </p:spPr>
        <p:txBody>
          <a:bodyPr wrap="square" rtlCol="0">
            <a:spAutoFit/>
          </a:bodyPr>
          <a:lstStyle/>
          <a:p>
            <a:pPr algn="ctr"/>
            <a:r>
              <a:rPr lang="en-US" dirty="0">
                <a:solidFill>
                  <a:schemeClr val="accent5">
                    <a:lumMod val="75000"/>
                  </a:schemeClr>
                </a:solidFill>
                <a:latin typeface="Arial Black" panose="020B0A04020102020204" pitchFamily="34" charset="0"/>
              </a:rPr>
              <a:t>MOST EXOSOMES In Plasma From COVID-19 Patients are from Macrophages (CD9 positive)</a:t>
            </a:r>
            <a:endParaRPr lang="en-CA" dirty="0">
              <a:solidFill>
                <a:schemeClr val="accent5">
                  <a:lumMod val="75000"/>
                </a:schemeClr>
              </a:solidFill>
              <a:latin typeface="Arial Black" panose="020B0A04020102020204" pitchFamily="34" charset="0"/>
            </a:endParaRPr>
          </a:p>
        </p:txBody>
      </p:sp>
    </p:spTree>
    <p:extLst>
      <p:ext uri="{BB962C8B-B14F-4D97-AF65-F5344CB8AC3E}">
        <p14:creationId xmlns:p14="http://schemas.microsoft.com/office/powerpoint/2010/main" val="3448899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arn(inVertical)">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 calcmode="lin" valueType="num">
                                      <p:cBhvr additive="base">
                                        <p:cTn id="12"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E60941-5589-FA14-D0BB-DAA0C53751F9}"/>
              </a:ext>
            </a:extLst>
          </p:cNvPr>
          <p:cNvSpPr/>
          <p:nvPr/>
        </p:nvSpPr>
        <p:spPr>
          <a:xfrm>
            <a:off x="306754" y="81260"/>
            <a:ext cx="11578491" cy="1754326"/>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Shedding in the donor URT probably </a:t>
            </a:r>
          </a:p>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lasts up to 3 months after vaccination</a:t>
            </a:r>
          </a:p>
        </p:txBody>
      </p:sp>
      <p:pic>
        <p:nvPicPr>
          <p:cNvPr id="3" name="Picture 2">
            <a:extLst>
              <a:ext uri="{FF2B5EF4-FFF2-40B4-BE49-F238E27FC236}">
                <a16:creationId xmlns:a16="http://schemas.microsoft.com/office/drawing/2014/main" id="{59A82938-A261-4C8C-3148-8B7DCFB217F9}"/>
              </a:ext>
            </a:extLst>
          </p:cNvPr>
          <p:cNvPicPr>
            <a:picLocks noChangeAspect="1"/>
          </p:cNvPicPr>
          <p:nvPr/>
        </p:nvPicPr>
        <p:blipFill>
          <a:blip r:embed="rId2"/>
          <a:stretch>
            <a:fillRect/>
          </a:stretch>
        </p:blipFill>
        <p:spPr>
          <a:xfrm>
            <a:off x="95250" y="1835586"/>
            <a:ext cx="8496300" cy="4779169"/>
          </a:xfrm>
          <a:prstGeom prst="rect">
            <a:avLst/>
          </a:prstGeom>
        </p:spPr>
      </p:pic>
      <p:sp>
        <p:nvSpPr>
          <p:cNvPr id="5" name="Rectangle 4">
            <a:extLst>
              <a:ext uri="{FF2B5EF4-FFF2-40B4-BE49-F238E27FC236}">
                <a16:creationId xmlns:a16="http://schemas.microsoft.com/office/drawing/2014/main" id="{698AC659-F1C8-F86C-24D1-73DED70CB8CF}"/>
              </a:ext>
            </a:extLst>
          </p:cNvPr>
          <p:cNvSpPr/>
          <p:nvPr/>
        </p:nvSpPr>
        <p:spPr>
          <a:xfrm>
            <a:off x="8705850" y="2228731"/>
            <a:ext cx="3275870" cy="3785652"/>
          </a:xfrm>
          <a:prstGeom prst="rect">
            <a:avLst/>
          </a:prstGeom>
          <a:noFill/>
        </p:spPr>
        <p:txBody>
          <a:bodyPr wrap="square" lIns="91440" tIns="45720" rIns="91440" bIns="45720">
            <a:spAutoFit/>
          </a:bodyPr>
          <a:lstStyle/>
          <a:p>
            <a:r>
              <a:rPr lang="en-CA" sz="2000" dirty="0" err="1"/>
              <a:t>Kedl</a:t>
            </a:r>
            <a:r>
              <a:rPr lang="en-CA" sz="2000" dirty="0"/>
              <a:t> RM, Hsieh EWY, Morrison TE, </a:t>
            </a:r>
            <a:r>
              <a:rPr lang="en-CA" sz="2000" dirty="0" err="1"/>
              <a:t>Samayoa</a:t>
            </a:r>
            <a:r>
              <a:rPr lang="en-CA" sz="2000" dirty="0"/>
              <a:t>-Reyes G, Flaherty S, Jackson CL, Rochford R. </a:t>
            </a:r>
            <a:r>
              <a:rPr lang="en-CA" sz="2000" b="1" dirty="0">
                <a:solidFill>
                  <a:schemeClr val="accent5">
                    <a:lumMod val="75000"/>
                  </a:schemeClr>
                </a:solidFill>
              </a:rPr>
              <a:t>Evidence for Aerosol Transfer of SARS-CoV-2-Specific Humoral Immunity. </a:t>
            </a:r>
            <a:r>
              <a:rPr lang="en-CA" sz="2000" dirty="0" err="1"/>
              <a:t>Immunohorizons</a:t>
            </a:r>
            <a:r>
              <a:rPr lang="en-CA" sz="2000" dirty="0"/>
              <a:t>. 2023 May 1;7(5):307-309. doi: 10.4049/immunohorizons.2300027. </a:t>
            </a:r>
          </a:p>
        </p:txBody>
      </p:sp>
    </p:spTree>
    <p:extLst>
      <p:ext uri="{BB962C8B-B14F-4D97-AF65-F5344CB8AC3E}">
        <p14:creationId xmlns:p14="http://schemas.microsoft.com/office/powerpoint/2010/main" val="27482835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pink and blue background&#10;&#10;Description automatically generated">
            <a:extLst>
              <a:ext uri="{FF2B5EF4-FFF2-40B4-BE49-F238E27FC236}">
                <a16:creationId xmlns:a16="http://schemas.microsoft.com/office/drawing/2014/main" id="{FB10CEB7-31ED-899B-3AD9-4AB7AAB3DB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933" y="457200"/>
            <a:ext cx="10854267" cy="6105525"/>
          </a:xfrm>
          <a:prstGeom prst="rect">
            <a:avLst/>
          </a:prstGeom>
        </p:spPr>
      </p:pic>
      <p:sp>
        <p:nvSpPr>
          <p:cNvPr id="2" name="Rectangle 1">
            <a:extLst>
              <a:ext uri="{FF2B5EF4-FFF2-40B4-BE49-F238E27FC236}">
                <a16:creationId xmlns:a16="http://schemas.microsoft.com/office/drawing/2014/main" id="{F77765C8-DDF9-39C1-13CB-9FE0DA7C1598}"/>
              </a:ext>
            </a:extLst>
          </p:cNvPr>
          <p:cNvSpPr/>
          <p:nvPr/>
        </p:nvSpPr>
        <p:spPr>
          <a:xfrm>
            <a:off x="6543675" y="866775"/>
            <a:ext cx="2438400" cy="20955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Arrow: Right 3">
            <a:extLst>
              <a:ext uri="{FF2B5EF4-FFF2-40B4-BE49-F238E27FC236}">
                <a16:creationId xmlns:a16="http://schemas.microsoft.com/office/drawing/2014/main" id="{C5768996-882E-1240-1B11-11DD1B750443}"/>
              </a:ext>
            </a:extLst>
          </p:cNvPr>
          <p:cNvSpPr/>
          <p:nvPr/>
        </p:nvSpPr>
        <p:spPr>
          <a:xfrm rot="10800000">
            <a:off x="10790110" y="2274425"/>
            <a:ext cx="1401890" cy="2471073"/>
          </a:xfrm>
          <a:prstGeom prst="right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C4921904-C950-FB59-F59B-E6849AE9C977}"/>
              </a:ext>
            </a:extLst>
          </p:cNvPr>
          <p:cNvSpPr txBox="1"/>
          <p:nvPr/>
        </p:nvSpPr>
        <p:spPr>
          <a:xfrm>
            <a:off x="11045624" y="2940989"/>
            <a:ext cx="1242886" cy="1015663"/>
          </a:xfrm>
          <a:prstGeom prst="rect">
            <a:avLst/>
          </a:prstGeom>
          <a:noFill/>
        </p:spPr>
        <p:txBody>
          <a:bodyPr wrap="square" rtlCol="0">
            <a:spAutoFit/>
          </a:bodyPr>
          <a:lstStyle/>
          <a:p>
            <a:r>
              <a:rPr lang="en-US" sz="1200" dirty="0">
                <a:solidFill>
                  <a:schemeClr val="bg1"/>
                </a:solidFill>
                <a:latin typeface="Arial Black" panose="020B0A04020102020204" pitchFamily="34" charset="0"/>
              </a:rPr>
              <a:t>Endotoxin- LPS Role Promoting Bioweapon </a:t>
            </a:r>
          </a:p>
          <a:p>
            <a:r>
              <a:rPr lang="en-US" sz="1200" dirty="0">
                <a:solidFill>
                  <a:schemeClr val="bg1"/>
                </a:solidFill>
                <a:latin typeface="Arial Black" panose="020B0A04020102020204" pitchFamily="34" charset="0"/>
              </a:rPr>
              <a:t>Exosomes</a:t>
            </a:r>
            <a:endParaRPr lang="en-CA" sz="12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2395983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334517-459D-9556-2AB8-56317DDFCB19}"/>
              </a:ext>
            </a:extLst>
          </p:cNvPr>
          <p:cNvSpPr txBox="1"/>
          <p:nvPr/>
        </p:nvSpPr>
        <p:spPr>
          <a:xfrm>
            <a:off x="476250" y="371084"/>
            <a:ext cx="11477625" cy="923330"/>
          </a:xfrm>
          <a:prstGeom prst="rect">
            <a:avLst/>
          </a:prstGeom>
          <a:noFill/>
        </p:spPr>
        <p:txBody>
          <a:bodyPr wrap="square">
            <a:spAutoFit/>
          </a:bodyPr>
          <a:lstStyle/>
          <a:p>
            <a:r>
              <a:rPr lang="en-CA" dirty="0"/>
              <a:t>Shrestha NK, Shrestha P, Burke PC, </a:t>
            </a:r>
            <a:r>
              <a:rPr lang="en-CA" dirty="0" err="1"/>
              <a:t>Nowacki</a:t>
            </a:r>
            <a:r>
              <a:rPr lang="en-CA" dirty="0"/>
              <a:t> AS, </a:t>
            </a:r>
            <a:r>
              <a:rPr lang="en-CA" dirty="0" err="1"/>
              <a:t>Terpeluk</a:t>
            </a:r>
            <a:r>
              <a:rPr lang="en-CA" dirty="0"/>
              <a:t> P, Gordon SM. Coronavirus Disease 2019 Vaccine Boosting in Previously Infected or Vaccinated Individuals. Clin Infect Dis. 2022 Dec 19;75(12):2169-2177. doi: 10.1093/</a:t>
            </a:r>
            <a:r>
              <a:rPr lang="en-CA" dirty="0" err="1"/>
              <a:t>cid</a:t>
            </a:r>
            <a:r>
              <a:rPr lang="en-CA" dirty="0"/>
              <a:t>/ciac327. </a:t>
            </a:r>
          </a:p>
        </p:txBody>
      </p:sp>
      <p:pic>
        <p:nvPicPr>
          <p:cNvPr id="5" name="Picture 4">
            <a:extLst>
              <a:ext uri="{FF2B5EF4-FFF2-40B4-BE49-F238E27FC236}">
                <a16:creationId xmlns:a16="http://schemas.microsoft.com/office/drawing/2014/main" id="{9F7E9F02-196E-BB50-660B-318B2E9B5345}"/>
              </a:ext>
            </a:extLst>
          </p:cNvPr>
          <p:cNvPicPr>
            <a:picLocks noChangeAspect="1"/>
          </p:cNvPicPr>
          <p:nvPr/>
        </p:nvPicPr>
        <p:blipFill>
          <a:blip r:embed="rId2"/>
          <a:stretch>
            <a:fillRect/>
          </a:stretch>
        </p:blipFill>
        <p:spPr>
          <a:xfrm>
            <a:off x="351970" y="1609725"/>
            <a:ext cx="5844937" cy="5009946"/>
          </a:xfrm>
          <a:prstGeom prst="rect">
            <a:avLst/>
          </a:prstGeom>
        </p:spPr>
      </p:pic>
      <p:sp>
        <p:nvSpPr>
          <p:cNvPr id="6" name="TextBox 5">
            <a:extLst>
              <a:ext uri="{FF2B5EF4-FFF2-40B4-BE49-F238E27FC236}">
                <a16:creationId xmlns:a16="http://schemas.microsoft.com/office/drawing/2014/main" id="{A2FA8782-B8BC-C806-D825-04335A7475B3}"/>
              </a:ext>
            </a:extLst>
          </p:cNvPr>
          <p:cNvSpPr txBox="1"/>
          <p:nvPr/>
        </p:nvSpPr>
        <p:spPr>
          <a:xfrm>
            <a:off x="6763205" y="2084989"/>
            <a:ext cx="5076825" cy="3231654"/>
          </a:xfrm>
          <a:prstGeom prst="rect">
            <a:avLst/>
          </a:prstGeom>
          <a:noFill/>
        </p:spPr>
        <p:txBody>
          <a:bodyPr wrap="square" rtlCol="0">
            <a:spAutoFit/>
          </a:bodyPr>
          <a:lstStyle/>
          <a:p>
            <a:r>
              <a:rPr lang="en-CA" sz="2800" b="1" dirty="0">
                <a:solidFill>
                  <a:schemeClr val="accent5">
                    <a:lumMod val="75000"/>
                  </a:schemeClr>
                </a:solidFill>
                <a:latin typeface="Arial Black" panose="020B0A04020102020204" pitchFamily="34" charset="0"/>
              </a:rPr>
              <a:t>The famous Cleveland Clinic data implies that the spike IgG1/3 in the URT </a:t>
            </a:r>
            <a:r>
              <a:rPr lang="en-CA" sz="2800" b="1" dirty="0">
                <a:latin typeface="Arial Black" panose="020B0A04020102020204" pitchFamily="34" charset="0"/>
              </a:rPr>
              <a:t>is not converted to IgG4 </a:t>
            </a:r>
            <a:r>
              <a:rPr lang="en-CA" sz="2800" b="1" dirty="0">
                <a:solidFill>
                  <a:schemeClr val="accent5">
                    <a:lumMod val="75000"/>
                  </a:schemeClr>
                </a:solidFill>
                <a:latin typeface="Arial Black" panose="020B0A04020102020204" pitchFamily="34" charset="0"/>
              </a:rPr>
              <a:t>even after multiple boosters. </a:t>
            </a:r>
          </a:p>
          <a:p>
            <a:endParaRPr lang="en-CA" sz="1600" b="1" dirty="0">
              <a:solidFill>
                <a:schemeClr val="accent5">
                  <a:lumMod val="75000"/>
                </a:schemeClr>
              </a:solidFill>
              <a:latin typeface="Arial Black" panose="020B0A04020102020204" pitchFamily="34" charset="0"/>
            </a:endParaRPr>
          </a:p>
          <a:p>
            <a:endParaRPr lang="en-CA" sz="2000" b="1" dirty="0">
              <a:solidFill>
                <a:schemeClr val="accent5">
                  <a:lumMod val="75000"/>
                </a:schemeClr>
              </a:solidFill>
              <a:latin typeface="Arial Black" panose="020B0A04020102020204" pitchFamily="34" charset="0"/>
            </a:endParaRPr>
          </a:p>
        </p:txBody>
      </p:sp>
    </p:spTree>
    <p:extLst>
      <p:ext uri="{BB962C8B-B14F-4D97-AF65-F5344CB8AC3E}">
        <p14:creationId xmlns:p14="http://schemas.microsoft.com/office/powerpoint/2010/main" val="1772284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66A469-D927-47D1-5A04-0ECD9529FD2C}"/>
              </a:ext>
            </a:extLst>
          </p:cNvPr>
          <p:cNvPicPr>
            <a:picLocks noChangeAspect="1"/>
          </p:cNvPicPr>
          <p:nvPr/>
        </p:nvPicPr>
        <p:blipFill>
          <a:blip r:embed="rId2"/>
          <a:stretch>
            <a:fillRect/>
          </a:stretch>
        </p:blipFill>
        <p:spPr>
          <a:xfrm>
            <a:off x="3211789" y="171449"/>
            <a:ext cx="7700963" cy="5861479"/>
          </a:xfrm>
          <a:prstGeom prst="rect">
            <a:avLst/>
          </a:prstGeom>
        </p:spPr>
      </p:pic>
      <p:sp>
        <p:nvSpPr>
          <p:cNvPr id="7" name="TextBox 6">
            <a:extLst>
              <a:ext uri="{FF2B5EF4-FFF2-40B4-BE49-F238E27FC236}">
                <a16:creationId xmlns:a16="http://schemas.microsoft.com/office/drawing/2014/main" id="{8CF31E22-24E6-2D0D-17C4-ECB7998BA34D}"/>
              </a:ext>
            </a:extLst>
          </p:cNvPr>
          <p:cNvSpPr txBox="1"/>
          <p:nvPr/>
        </p:nvSpPr>
        <p:spPr>
          <a:xfrm>
            <a:off x="1057728" y="6040220"/>
            <a:ext cx="10924722" cy="646331"/>
          </a:xfrm>
          <a:prstGeom prst="rect">
            <a:avLst/>
          </a:prstGeom>
          <a:noFill/>
        </p:spPr>
        <p:txBody>
          <a:bodyPr wrap="square">
            <a:spAutoFit/>
          </a:bodyPr>
          <a:lstStyle/>
          <a:p>
            <a:r>
              <a:rPr lang="en-CA" dirty="0"/>
              <a:t>Kell DB, Lip GYH, Pretorius E. </a:t>
            </a:r>
            <a:r>
              <a:rPr lang="en-CA" b="1" dirty="0" err="1"/>
              <a:t>Fibrinaloid</a:t>
            </a:r>
            <a:r>
              <a:rPr lang="en-CA" b="1" dirty="0"/>
              <a:t> </a:t>
            </a:r>
            <a:r>
              <a:rPr lang="en-CA" b="1" dirty="0" err="1"/>
              <a:t>Microclots</a:t>
            </a:r>
            <a:r>
              <a:rPr lang="en-CA" b="1" dirty="0"/>
              <a:t> and Atrial Fibrillation</a:t>
            </a:r>
            <a:r>
              <a:rPr lang="en-CA" dirty="0"/>
              <a:t>. Biomedicines. 2024 Apr 17;12(4):891. doi: 10.3390/biomedicines12040891. </a:t>
            </a:r>
            <a:endParaRPr lang="en-CA" b="1" dirty="0">
              <a:solidFill>
                <a:srgbClr val="C00000"/>
              </a:solidFill>
            </a:endParaRPr>
          </a:p>
        </p:txBody>
      </p:sp>
      <p:sp>
        <p:nvSpPr>
          <p:cNvPr id="8" name="Arrow: Right 7">
            <a:extLst>
              <a:ext uri="{FF2B5EF4-FFF2-40B4-BE49-F238E27FC236}">
                <a16:creationId xmlns:a16="http://schemas.microsoft.com/office/drawing/2014/main" id="{3634F93F-92C4-F05F-FAB0-4FAD852BB84E}"/>
              </a:ext>
            </a:extLst>
          </p:cNvPr>
          <p:cNvSpPr/>
          <p:nvPr/>
        </p:nvSpPr>
        <p:spPr>
          <a:xfrm rot="19544358">
            <a:off x="3605169" y="2057866"/>
            <a:ext cx="2681443" cy="1670976"/>
          </a:xfrm>
          <a:prstGeom prst="right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CA"/>
          </a:p>
        </p:txBody>
      </p:sp>
      <p:sp>
        <p:nvSpPr>
          <p:cNvPr id="9" name="TextBox 8">
            <a:extLst>
              <a:ext uri="{FF2B5EF4-FFF2-40B4-BE49-F238E27FC236}">
                <a16:creationId xmlns:a16="http://schemas.microsoft.com/office/drawing/2014/main" id="{2CDC8CF6-C05C-388D-0E28-56B896FC638C}"/>
              </a:ext>
            </a:extLst>
          </p:cNvPr>
          <p:cNvSpPr txBox="1"/>
          <p:nvPr/>
        </p:nvSpPr>
        <p:spPr>
          <a:xfrm>
            <a:off x="525739" y="397257"/>
            <a:ext cx="3171825" cy="4832092"/>
          </a:xfrm>
          <a:prstGeom prst="rect">
            <a:avLst/>
          </a:prstGeom>
          <a:noFill/>
        </p:spPr>
        <p:txBody>
          <a:bodyPr wrap="square" rtlCol="0">
            <a:spAutoFit/>
          </a:bodyPr>
          <a:lstStyle/>
          <a:p>
            <a:r>
              <a:rPr lang="en-US" sz="2800" dirty="0">
                <a:solidFill>
                  <a:schemeClr val="accent5">
                    <a:lumMod val="75000"/>
                  </a:schemeClr>
                </a:solidFill>
                <a:latin typeface="Elephant Pro" panose="020F0502020204030204" pitchFamily="2" charset="0"/>
              </a:rPr>
              <a:t>The clotting caused by the Wuhan spike protein involves </a:t>
            </a:r>
            <a:r>
              <a:rPr lang="en-US" sz="2800" u="sng" dirty="0">
                <a:solidFill>
                  <a:schemeClr val="accent5">
                    <a:lumMod val="75000"/>
                  </a:schemeClr>
                </a:solidFill>
                <a:latin typeface="Elephant Pro" panose="020F0502020204030204" pitchFamily="2" charset="0"/>
              </a:rPr>
              <a:t>abnormal </a:t>
            </a:r>
            <a:r>
              <a:rPr lang="en-US" sz="2800" dirty="0">
                <a:solidFill>
                  <a:schemeClr val="accent5">
                    <a:lumMod val="75000"/>
                  </a:schemeClr>
                </a:solidFill>
                <a:latin typeface="Elephant Pro" panose="020F0502020204030204" pitchFamily="2" charset="0"/>
              </a:rPr>
              <a:t>“microclotting” that is made more dangerous due to the clot’s  resistance to fibrinolysis.</a:t>
            </a:r>
            <a:endParaRPr lang="en-CA" sz="2800" dirty="0">
              <a:solidFill>
                <a:schemeClr val="accent5">
                  <a:lumMod val="75000"/>
                </a:schemeClr>
              </a:solidFill>
              <a:latin typeface="Elephant Pro" panose="020F0502020204030204" pitchFamily="2" charset="0"/>
            </a:endParaRPr>
          </a:p>
        </p:txBody>
      </p:sp>
      <p:sp>
        <p:nvSpPr>
          <p:cNvPr id="11" name="TextBox 10">
            <a:extLst>
              <a:ext uri="{FF2B5EF4-FFF2-40B4-BE49-F238E27FC236}">
                <a16:creationId xmlns:a16="http://schemas.microsoft.com/office/drawing/2014/main" id="{1FB17D9A-F9D3-8F96-1005-31A248BE72C7}"/>
              </a:ext>
            </a:extLst>
          </p:cNvPr>
          <p:cNvSpPr txBox="1"/>
          <p:nvPr/>
        </p:nvSpPr>
        <p:spPr>
          <a:xfrm>
            <a:off x="8763000" y="3591698"/>
            <a:ext cx="3352800" cy="1200329"/>
          </a:xfrm>
          <a:prstGeom prst="rect">
            <a:avLst/>
          </a:prstGeom>
          <a:solidFill>
            <a:schemeClr val="bg2"/>
          </a:solidFill>
        </p:spPr>
        <p:txBody>
          <a:bodyPr wrap="square">
            <a:spAutoFit/>
          </a:bodyPr>
          <a:lstStyle/>
          <a:p>
            <a:r>
              <a:rPr lang="en-CA" b="1" dirty="0">
                <a:solidFill>
                  <a:schemeClr val="accent5">
                    <a:lumMod val="75000"/>
                  </a:schemeClr>
                </a:solidFill>
              </a:rPr>
              <a:t>LPS = </a:t>
            </a:r>
            <a:r>
              <a:rPr lang="en-CA" b="1" u="sng" dirty="0"/>
              <a:t>endotoxin</a:t>
            </a:r>
            <a:r>
              <a:rPr lang="en-CA" b="1" dirty="0">
                <a:solidFill>
                  <a:schemeClr val="accent5">
                    <a:lumMod val="75000"/>
                  </a:schemeClr>
                </a:solidFill>
              </a:rPr>
              <a:t> also a role in </a:t>
            </a:r>
          </a:p>
          <a:p>
            <a:r>
              <a:rPr lang="en-CA" b="1" dirty="0">
                <a:solidFill>
                  <a:schemeClr val="accent5">
                    <a:lumMod val="75000"/>
                  </a:schemeClr>
                </a:solidFill>
              </a:rPr>
              <a:t>formation of the white</a:t>
            </a:r>
          </a:p>
          <a:p>
            <a:r>
              <a:rPr lang="en-CA" b="1" dirty="0" err="1">
                <a:solidFill>
                  <a:schemeClr val="accent5">
                    <a:lumMod val="75000"/>
                  </a:schemeClr>
                </a:solidFill>
              </a:rPr>
              <a:t>fibrinaloid</a:t>
            </a:r>
            <a:r>
              <a:rPr lang="en-CA" b="1" dirty="0">
                <a:solidFill>
                  <a:schemeClr val="accent5">
                    <a:lumMod val="75000"/>
                  </a:schemeClr>
                </a:solidFill>
              </a:rPr>
              <a:t> clots and </a:t>
            </a:r>
            <a:r>
              <a:rPr lang="en-CA" b="1" dirty="0" err="1">
                <a:solidFill>
                  <a:schemeClr val="accent5">
                    <a:lumMod val="75000"/>
                  </a:schemeClr>
                </a:solidFill>
              </a:rPr>
              <a:t>microclots</a:t>
            </a:r>
            <a:r>
              <a:rPr lang="en-CA" b="1" dirty="0">
                <a:solidFill>
                  <a:schemeClr val="accent5">
                    <a:lumMod val="75000"/>
                  </a:schemeClr>
                </a:solidFill>
              </a:rPr>
              <a:t>. </a:t>
            </a:r>
          </a:p>
        </p:txBody>
      </p:sp>
    </p:spTree>
    <p:extLst>
      <p:ext uri="{BB962C8B-B14F-4D97-AF65-F5344CB8AC3E}">
        <p14:creationId xmlns:p14="http://schemas.microsoft.com/office/powerpoint/2010/main" val="1064407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95666E7-9D06-6D1A-EFB5-28BFE5E93491}"/>
              </a:ext>
            </a:extLst>
          </p:cNvPr>
          <p:cNvPicPr>
            <a:picLocks noChangeAspect="1"/>
          </p:cNvPicPr>
          <p:nvPr/>
        </p:nvPicPr>
        <p:blipFill>
          <a:blip r:embed="rId2"/>
          <a:stretch>
            <a:fillRect/>
          </a:stretch>
        </p:blipFill>
        <p:spPr>
          <a:xfrm>
            <a:off x="500562" y="4310897"/>
            <a:ext cx="11043735" cy="1269177"/>
          </a:xfrm>
          <a:prstGeom prst="rect">
            <a:avLst/>
          </a:prstGeom>
        </p:spPr>
      </p:pic>
      <p:sp>
        <p:nvSpPr>
          <p:cNvPr id="15" name="TextBox 14">
            <a:extLst>
              <a:ext uri="{FF2B5EF4-FFF2-40B4-BE49-F238E27FC236}">
                <a16:creationId xmlns:a16="http://schemas.microsoft.com/office/drawing/2014/main" id="{F9CE4051-BC9A-73E6-7E1F-90A65A3CF198}"/>
              </a:ext>
            </a:extLst>
          </p:cNvPr>
          <p:cNvSpPr txBox="1"/>
          <p:nvPr/>
        </p:nvSpPr>
        <p:spPr>
          <a:xfrm>
            <a:off x="1066797" y="502473"/>
            <a:ext cx="10563225" cy="2554545"/>
          </a:xfrm>
          <a:prstGeom prst="rect">
            <a:avLst/>
          </a:prstGeom>
          <a:noFill/>
        </p:spPr>
        <p:txBody>
          <a:bodyPr wrap="square">
            <a:spAutoFit/>
          </a:bodyPr>
          <a:lstStyle/>
          <a:p>
            <a:pPr algn="ctr"/>
            <a:r>
              <a:rPr lang="en-US" sz="3200" dirty="0">
                <a:solidFill>
                  <a:srgbClr val="C00000"/>
                </a:solidFill>
              </a:rPr>
              <a:t>There are numerous reports of symptoms and pathologies </a:t>
            </a:r>
            <a:r>
              <a:rPr lang="en-US" sz="3200" b="1" u="sng" dirty="0">
                <a:solidFill>
                  <a:srgbClr val="C00000"/>
                </a:solidFill>
              </a:rPr>
              <a:t>identical to the adverse effects of mRNA vaccines</a:t>
            </a:r>
            <a:r>
              <a:rPr lang="en-US" sz="3200" dirty="0">
                <a:solidFill>
                  <a:srgbClr val="C00000"/>
                </a:solidFill>
              </a:rPr>
              <a:t> in unvaccinated persons in contact with freshly vaccinated persons.</a:t>
            </a:r>
          </a:p>
          <a:p>
            <a:endParaRPr lang="en-US" sz="3200" dirty="0">
              <a:solidFill>
                <a:srgbClr val="C00000"/>
              </a:solidFill>
            </a:endParaRPr>
          </a:p>
        </p:txBody>
      </p:sp>
    </p:spTree>
    <p:extLst>
      <p:ext uri="{BB962C8B-B14F-4D97-AF65-F5344CB8AC3E}">
        <p14:creationId xmlns:p14="http://schemas.microsoft.com/office/powerpoint/2010/main" val="41250516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1E620C-302B-7B8C-D304-CCDECBBFAEFB}"/>
              </a:ext>
            </a:extLst>
          </p:cNvPr>
          <p:cNvSpPr txBox="1"/>
          <p:nvPr/>
        </p:nvSpPr>
        <p:spPr>
          <a:xfrm>
            <a:off x="638175" y="1891516"/>
            <a:ext cx="10915650" cy="3170099"/>
          </a:xfrm>
          <a:prstGeom prst="rect">
            <a:avLst/>
          </a:prstGeom>
          <a:noFill/>
        </p:spPr>
        <p:txBody>
          <a:bodyPr wrap="square" rtlCol="0">
            <a:spAutoFit/>
          </a:bodyPr>
          <a:lstStyle/>
          <a:p>
            <a:pPr algn="ctr"/>
            <a:r>
              <a:rPr lang="en-US" sz="4000" dirty="0">
                <a:latin typeface="Congenial Black" panose="02000503040000020004" pitchFamily="2" charset="0"/>
              </a:rPr>
              <a:t>Is there any evidence that shedding has caused excess deaths</a:t>
            </a:r>
          </a:p>
          <a:p>
            <a:pPr algn="ctr"/>
            <a:endParaRPr lang="en-US" sz="4000" dirty="0">
              <a:latin typeface="Congenial Black" panose="02000503040000020004" pitchFamily="2" charset="0"/>
            </a:endParaRPr>
          </a:p>
          <a:p>
            <a:pPr algn="ctr"/>
            <a:r>
              <a:rPr lang="en-US" sz="4000" dirty="0">
                <a:latin typeface="Congenial Black" panose="02000503040000020004" pitchFamily="2" charset="0"/>
              </a:rPr>
              <a:t>or any evidence for </a:t>
            </a:r>
          </a:p>
          <a:p>
            <a:pPr algn="ctr"/>
            <a:r>
              <a:rPr lang="en-US" sz="4000" dirty="0">
                <a:solidFill>
                  <a:srgbClr val="C00000"/>
                </a:solidFill>
                <a:latin typeface="Congenial Black" panose="02000503040000020004" pitchFamily="2" charset="0"/>
              </a:rPr>
              <a:t>sudden unexpected deaths</a:t>
            </a:r>
            <a:r>
              <a:rPr lang="en-US" sz="4000" dirty="0">
                <a:latin typeface="Congenial Black" panose="02000503040000020004" pitchFamily="2" charset="0"/>
              </a:rPr>
              <a:t>?</a:t>
            </a:r>
            <a:endParaRPr lang="en-CA" sz="4000" dirty="0">
              <a:latin typeface="Congenial Black" panose="02000503040000020004" pitchFamily="2" charset="0"/>
            </a:endParaRPr>
          </a:p>
        </p:txBody>
      </p:sp>
    </p:spTree>
    <p:extLst>
      <p:ext uri="{BB962C8B-B14F-4D97-AF65-F5344CB8AC3E}">
        <p14:creationId xmlns:p14="http://schemas.microsoft.com/office/powerpoint/2010/main" val="12384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Effect transition="in" filter="fade">
                                      <p:cBhvr>
                                        <p:cTn id="7" dur="1000"/>
                                        <p:tgtEl>
                                          <p:spTgt spid="2">
                                            <p:txEl>
                                              <p:pRg st="2" end="2"/>
                                            </p:txEl>
                                          </p:spTgt>
                                        </p:tgtEl>
                                      </p:cBhvr>
                                    </p:animEffect>
                                    <p:anim calcmode="lin" valueType="num">
                                      <p:cBhvr>
                                        <p:cTn id="8"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3" end="3"/>
                                            </p:txEl>
                                          </p:spTgt>
                                        </p:tgtEl>
                                        <p:attrNameLst>
                                          <p:attrName>style.visibility</p:attrName>
                                        </p:attrNameLst>
                                      </p:cBhvr>
                                      <p:to>
                                        <p:strVal val="visible"/>
                                      </p:to>
                                    </p:set>
                                    <p:animEffect transition="in" filter="fade">
                                      <p:cBhvr>
                                        <p:cTn id="14" dur="1000"/>
                                        <p:tgtEl>
                                          <p:spTgt spid="2">
                                            <p:txEl>
                                              <p:pRg st="3" end="3"/>
                                            </p:txEl>
                                          </p:spTgt>
                                        </p:tgtEl>
                                      </p:cBhvr>
                                    </p:animEffect>
                                    <p:anim calcmode="lin" valueType="num">
                                      <p:cBhvr>
                                        <p:cTn id="15"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9E83DD-046F-BE7C-E62C-30D683BFFEC4}"/>
              </a:ext>
            </a:extLst>
          </p:cNvPr>
          <p:cNvPicPr>
            <a:picLocks noChangeAspect="1"/>
          </p:cNvPicPr>
          <p:nvPr/>
        </p:nvPicPr>
        <p:blipFill>
          <a:blip r:embed="rId2"/>
          <a:stretch>
            <a:fillRect/>
          </a:stretch>
        </p:blipFill>
        <p:spPr>
          <a:xfrm>
            <a:off x="448427" y="148442"/>
            <a:ext cx="10983858" cy="6554115"/>
          </a:xfrm>
          <a:prstGeom prst="rect">
            <a:avLst/>
          </a:prstGeom>
        </p:spPr>
      </p:pic>
      <p:pic>
        <p:nvPicPr>
          <p:cNvPr id="5" name="Picture 4">
            <a:extLst>
              <a:ext uri="{FF2B5EF4-FFF2-40B4-BE49-F238E27FC236}">
                <a16:creationId xmlns:a16="http://schemas.microsoft.com/office/drawing/2014/main" id="{124BA172-F259-4468-DED5-E94FEB690C02}"/>
              </a:ext>
            </a:extLst>
          </p:cNvPr>
          <p:cNvPicPr>
            <a:picLocks noChangeAspect="1"/>
          </p:cNvPicPr>
          <p:nvPr/>
        </p:nvPicPr>
        <p:blipFill>
          <a:blip r:embed="rId3"/>
          <a:stretch>
            <a:fillRect/>
          </a:stretch>
        </p:blipFill>
        <p:spPr>
          <a:xfrm>
            <a:off x="204280" y="4554570"/>
            <a:ext cx="11472153" cy="1201572"/>
          </a:xfrm>
          <a:prstGeom prst="rect">
            <a:avLst/>
          </a:prstGeom>
        </p:spPr>
      </p:pic>
      <p:sp>
        <p:nvSpPr>
          <p:cNvPr id="7" name="Rectangle 6">
            <a:extLst>
              <a:ext uri="{FF2B5EF4-FFF2-40B4-BE49-F238E27FC236}">
                <a16:creationId xmlns:a16="http://schemas.microsoft.com/office/drawing/2014/main" id="{A45E9AD3-03D2-AD44-0752-959C55E6B636}"/>
              </a:ext>
            </a:extLst>
          </p:cNvPr>
          <p:cNvSpPr/>
          <p:nvPr/>
        </p:nvSpPr>
        <p:spPr>
          <a:xfrm>
            <a:off x="1989315" y="5279645"/>
            <a:ext cx="9442970" cy="769441"/>
          </a:xfrm>
          <a:prstGeom prst="rect">
            <a:avLst/>
          </a:prstGeom>
          <a:solidFill>
            <a:schemeClr val="bg1"/>
          </a:solidFill>
        </p:spPr>
        <p:txBody>
          <a:bodyPr wrap="none" lIns="91440" tIns="45720" rIns="91440" bIns="45720">
            <a:spAutoFit/>
          </a:bodyPr>
          <a:lstStyle/>
          <a:p>
            <a:pPr algn="ctr"/>
            <a:r>
              <a:rPr lang="en-US" sz="4400" b="0" cap="none" spc="0" dirty="0">
                <a:ln w="0"/>
                <a:solidFill>
                  <a:srgbClr val="C00000"/>
                </a:solidFill>
                <a:effectLst>
                  <a:reflection blurRad="6350" stA="53000" endA="300" endPos="35500" dir="5400000" sy="-90000" algn="bl" rotWithShape="0"/>
                </a:effectLst>
              </a:rPr>
              <a:t>Sudden Adult Death Syndrome (SADS)</a:t>
            </a:r>
          </a:p>
        </p:txBody>
      </p:sp>
    </p:spTree>
    <p:extLst>
      <p:ext uri="{BB962C8B-B14F-4D97-AF65-F5344CB8AC3E}">
        <p14:creationId xmlns:p14="http://schemas.microsoft.com/office/powerpoint/2010/main" val="3871991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940400-A6B5-3084-7DFB-86D83653B6C5}"/>
              </a:ext>
            </a:extLst>
          </p:cNvPr>
          <p:cNvPicPr>
            <a:picLocks noChangeAspect="1"/>
          </p:cNvPicPr>
          <p:nvPr/>
        </p:nvPicPr>
        <p:blipFill>
          <a:blip r:embed="rId2"/>
          <a:stretch>
            <a:fillRect/>
          </a:stretch>
        </p:blipFill>
        <p:spPr>
          <a:xfrm>
            <a:off x="0" y="139304"/>
            <a:ext cx="11830050" cy="6654403"/>
          </a:xfrm>
          <a:prstGeom prst="rect">
            <a:avLst/>
          </a:prstGeom>
        </p:spPr>
      </p:pic>
      <p:sp>
        <p:nvSpPr>
          <p:cNvPr id="4" name="TextBox 3">
            <a:extLst>
              <a:ext uri="{FF2B5EF4-FFF2-40B4-BE49-F238E27FC236}">
                <a16:creationId xmlns:a16="http://schemas.microsoft.com/office/drawing/2014/main" id="{BE0F3414-4781-5A0F-9ECB-6B9327D3E31E}"/>
              </a:ext>
            </a:extLst>
          </p:cNvPr>
          <p:cNvSpPr txBox="1"/>
          <p:nvPr/>
        </p:nvSpPr>
        <p:spPr>
          <a:xfrm>
            <a:off x="8020050" y="1933574"/>
            <a:ext cx="3162300" cy="553998"/>
          </a:xfrm>
          <a:prstGeom prst="rect">
            <a:avLst/>
          </a:prstGeom>
          <a:noFill/>
        </p:spPr>
        <p:txBody>
          <a:bodyPr wrap="square">
            <a:spAutoFit/>
          </a:bodyPr>
          <a:lstStyle/>
          <a:p>
            <a:r>
              <a:rPr lang="en-CA" sz="1000" dirty="0">
                <a:latin typeface="Arial Black" panose="020B0A04020102020204" pitchFamily="34" charset="0"/>
              </a:rPr>
              <a:t>https://covid19criticalcare.com/wp-content/uploads/2024/04/Campbell-presentation-FLCCC-webinar.pdf</a:t>
            </a:r>
          </a:p>
        </p:txBody>
      </p:sp>
      <p:sp>
        <p:nvSpPr>
          <p:cNvPr id="5" name="TextBox 4">
            <a:extLst>
              <a:ext uri="{FF2B5EF4-FFF2-40B4-BE49-F238E27FC236}">
                <a16:creationId xmlns:a16="http://schemas.microsoft.com/office/drawing/2014/main" id="{E2317BA0-30E2-7C4B-C7B8-6F8FA47BAD03}"/>
              </a:ext>
            </a:extLst>
          </p:cNvPr>
          <p:cNvSpPr txBox="1"/>
          <p:nvPr/>
        </p:nvSpPr>
        <p:spPr>
          <a:xfrm>
            <a:off x="9648825" y="1419225"/>
            <a:ext cx="1533525" cy="276999"/>
          </a:xfrm>
          <a:prstGeom prst="rect">
            <a:avLst/>
          </a:prstGeom>
          <a:solidFill>
            <a:srgbClr val="C00000"/>
          </a:solidFill>
        </p:spPr>
        <p:txBody>
          <a:bodyPr wrap="square" rtlCol="0">
            <a:spAutoFit/>
          </a:bodyPr>
          <a:lstStyle/>
          <a:p>
            <a:r>
              <a:rPr lang="en-US" sz="1200" b="1" dirty="0">
                <a:solidFill>
                  <a:schemeClr val="bg1"/>
                </a:solidFill>
                <a:latin typeface="Bahnschrift SemiBold" panose="020B0502040204020203" pitchFamily="34" charset="0"/>
              </a:rPr>
              <a:t>Mary Pat Campbell</a:t>
            </a:r>
            <a:endParaRPr lang="en-CA" sz="1200" b="1" dirty="0">
              <a:solidFill>
                <a:schemeClr val="bg1"/>
              </a:solidFill>
              <a:latin typeface="Bahnschrift SemiBold" panose="020B0502040204020203" pitchFamily="34" charset="0"/>
            </a:endParaRPr>
          </a:p>
        </p:txBody>
      </p:sp>
    </p:spTree>
    <p:extLst>
      <p:ext uri="{BB962C8B-B14F-4D97-AF65-F5344CB8AC3E}">
        <p14:creationId xmlns:p14="http://schemas.microsoft.com/office/powerpoint/2010/main" val="2685901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43CB9-32ED-A6EA-DB2E-17E1CC3F7064}"/>
              </a:ext>
            </a:extLst>
          </p:cNvPr>
          <p:cNvSpPr>
            <a:spLocks noGrp="1"/>
          </p:cNvSpPr>
          <p:nvPr>
            <p:ph type="ctrTitle"/>
          </p:nvPr>
        </p:nvSpPr>
        <p:spPr/>
        <p:txBody>
          <a:bodyPr/>
          <a:lstStyle/>
          <a:p>
            <a:r>
              <a:rPr lang="en-US" dirty="0"/>
              <a:t>Studies on Exosomes in COVID-19</a:t>
            </a:r>
            <a:endParaRPr lang="en-CA" dirty="0"/>
          </a:p>
        </p:txBody>
      </p:sp>
      <p:pic>
        <p:nvPicPr>
          <p:cNvPr id="7" name="Picture 6" descr="A close up of a flower&#10;&#10;Description automatically generated">
            <a:extLst>
              <a:ext uri="{FF2B5EF4-FFF2-40B4-BE49-F238E27FC236}">
                <a16:creationId xmlns:a16="http://schemas.microsoft.com/office/drawing/2014/main" id="{8DEFED4F-2A63-15D9-0821-2CCA0D933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2" y="0"/>
            <a:ext cx="12191999" cy="6858000"/>
          </a:xfrm>
          <a:prstGeom prst="rect">
            <a:avLst/>
          </a:prstGeom>
        </p:spPr>
      </p:pic>
      <p:sp>
        <p:nvSpPr>
          <p:cNvPr id="3" name="Subtitle 2">
            <a:extLst>
              <a:ext uri="{FF2B5EF4-FFF2-40B4-BE49-F238E27FC236}">
                <a16:creationId xmlns:a16="http://schemas.microsoft.com/office/drawing/2014/main" id="{896E1305-9880-85DE-3027-5BA982189E59}"/>
              </a:ext>
            </a:extLst>
          </p:cNvPr>
          <p:cNvSpPr>
            <a:spLocks noGrp="1"/>
          </p:cNvSpPr>
          <p:nvPr>
            <p:ph type="subTitle" idx="1"/>
          </p:nvPr>
        </p:nvSpPr>
        <p:spPr>
          <a:xfrm>
            <a:off x="2285999" y="294482"/>
            <a:ext cx="9144000" cy="1655762"/>
          </a:xfrm>
        </p:spPr>
        <p:txBody>
          <a:bodyPr>
            <a:normAutofit/>
          </a:bodyPr>
          <a:lstStyle/>
          <a:p>
            <a:r>
              <a:rPr lang="en-CA" sz="5400" dirty="0">
                <a:solidFill>
                  <a:schemeClr val="bg1"/>
                </a:solidFill>
              </a:rPr>
              <a:t>Shedding of Spike mRNA “Gene Therapy” Products</a:t>
            </a:r>
          </a:p>
        </p:txBody>
      </p:sp>
      <p:sp>
        <p:nvSpPr>
          <p:cNvPr id="8" name="TextBox 7">
            <a:extLst>
              <a:ext uri="{FF2B5EF4-FFF2-40B4-BE49-F238E27FC236}">
                <a16:creationId xmlns:a16="http://schemas.microsoft.com/office/drawing/2014/main" id="{06BE6641-FCE1-AA97-6A01-92FFCAC8AF56}"/>
              </a:ext>
            </a:extLst>
          </p:cNvPr>
          <p:cNvSpPr txBox="1"/>
          <p:nvPr/>
        </p:nvSpPr>
        <p:spPr>
          <a:xfrm>
            <a:off x="161925" y="1091208"/>
            <a:ext cx="3790950" cy="2092881"/>
          </a:xfrm>
          <a:prstGeom prst="rect">
            <a:avLst/>
          </a:prstGeom>
          <a:noFill/>
        </p:spPr>
        <p:txBody>
          <a:bodyPr wrap="square" rtlCol="0">
            <a:spAutoFit/>
          </a:bodyPr>
          <a:lstStyle/>
          <a:p>
            <a:r>
              <a:rPr lang="en-CA" sz="2800" dirty="0">
                <a:solidFill>
                  <a:schemeClr val="bg1"/>
                </a:solidFill>
              </a:rPr>
              <a:t>Potential </a:t>
            </a:r>
          </a:p>
          <a:p>
            <a:r>
              <a:rPr lang="en-CA" sz="2800" dirty="0">
                <a:solidFill>
                  <a:schemeClr val="bg1"/>
                </a:solidFill>
              </a:rPr>
              <a:t>Mechanisms</a:t>
            </a:r>
          </a:p>
          <a:p>
            <a:endParaRPr lang="en-CA" sz="2800" dirty="0"/>
          </a:p>
          <a:p>
            <a:r>
              <a:rPr lang="en-CA" sz="2800" dirty="0">
                <a:solidFill>
                  <a:srgbClr val="FFFF00"/>
                </a:solidFill>
              </a:rPr>
              <a:t>MORTALITY </a:t>
            </a:r>
            <a:r>
              <a:rPr lang="en-CA" sz="2800" dirty="0">
                <a:solidFill>
                  <a:schemeClr val="bg1"/>
                </a:solidFill>
              </a:rPr>
              <a:t>Outcomes</a:t>
            </a:r>
          </a:p>
          <a:p>
            <a:endParaRPr lang="en-CA" dirty="0"/>
          </a:p>
        </p:txBody>
      </p:sp>
      <p:sp>
        <p:nvSpPr>
          <p:cNvPr id="9" name="TextBox 8">
            <a:extLst>
              <a:ext uri="{FF2B5EF4-FFF2-40B4-BE49-F238E27FC236}">
                <a16:creationId xmlns:a16="http://schemas.microsoft.com/office/drawing/2014/main" id="{D46F4417-5F4B-071E-E11C-E5F7411AC86F}"/>
              </a:ext>
            </a:extLst>
          </p:cNvPr>
          <p:cNvSpPr txBox="1"/>
          <p:nvPr/>
        </p:nvSpPr>
        <p:spPr>
          <a:xfrm>
            <a:off x="238125" y="5012362"/>
            <a:ext cx="5314950" cy="1446550"/>
          </a:xfrm>
          <a:prstGeom prst="rect">
            <a:avLst/>
          </a:prstGeom>
          <a:noFill/>
        </p:spPr>
        <p:txBody>
          <a:bodyPr wrap="square" rtlCol="0">
            <a:spAutoFit/>
          </a:bodyPr>
          <a:lstStyle/>
          <a:p>
            <a:r>
              <a:rPr lang="en-CA" sz="3200" b="1" dirty="0">
                <a:solidFill>
                  <a:srgbClr val="FFFF00"/>
                </a:solidFill>
                <a:latin typeface="Bembo" panose="02020502050201020203" pitchFamily="18" charset="0"/>
              </a:rPr>
              <a:t>Dr. Marian P. Laderoute</a:t>
            </a:r>
            <a:endParaRPr lang="en-CA" sz="3200" dirty="0">
              <a:latin typeface="Bahnschrift SemiBold" panose="020B0502040204020203" pitchFamily="34" charset="0"/>
            </a:endParaRPr>
          </a:p>
          <a:p>
            <a:r>
              <a:rPr lang="en-CA" sz="3200" dirty="0">
                <a:latin typeface="Bahnschrift SemiBold" panose="020B0502040204020203" pitchFamily="34" charset="0"/>
              </a:rPr>
              <a:t>Ph.D. </a:t>
            </a:r>
            <a:r>
              <a:rPr lang="en-CA" sz="2400" dirty="0">
                <a:latin typeface="Bahnschrift SemiBold" panose="020B0502040204020203" pitchFamily="34" charset="0"/>
              </a:rPr>
              <a:t>Medical Sciences-Immunology </a:t>
            </a:r>
          </a:p>
        </p:txBody>
      </p:sp>
      <p:sp>
        <p:nvSpPr>
          <p:cNvPr id="10" name="TextBox 9">
            <a:extLst>
              <a:ext uri="{FF2B5EF4-FFF2-40B4-BE49-F238E27FC236}">
                <a16:creationId xmlns:a16="http://schemas.microsoft.com/office/drawing/2014/main" id="{FEF623BA-49AD-5C23-C4E7-EBC2F96A1457}"/>
              </a:ext>
            </a:extLst>
          </p:cNvPr>
          <p:cNvSpPr txBox="1"/>
          <p:nvPr/>
        </p:nvSpPr>
        <p:spPr>
          <a:xfrm>
            <a:off x="8920162" y="5267325"/>
            <a:ext cx="3171825" cy="769441"/>
          </a:xfrm>
          <a:prstGeom prst="rect">
            <a:avLst/>
          </a:prstGeom>
          <a:noFill/>
        </p:spPr>
        <p:txBody>
          <a:bodyPr wrap="square" rtlCol="0">
            <a:spAutoFit/>
          </a:bodyPr>
          <a:lstStyle/>
          <a:p>
            <a:r>
              <a:rPr lang="en-CA" sz="4400" dirty="0">
                <a:solidFill>
                  <a:schemeClr val="bg1"/>
                </a:solidFill>
                <a:latin typeface="Algerian" panose="04020705040A02060702" pitchFamily="82" charset="0"/>
              </a:rPr>
              <a:t>2024 06-01 </a:t>
            </a:r>
          </a:p>
        </p:txBody>
      </p:sp>
    </p:spTree>
    <p:extLst>
      <p:ext uri="{BB962C8B-B14F-4D97-AF65-F5344CB8AC3E}">
        <p14:creationId xmlns:p14="http://schemas.microsoft.com/office/powerpoint/2010/main" val="3119061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1000"/>
                                        <p:tgtEl>
                                          <p:spTgt spid="8">
                                            <p:txEl>
                                              <p:pRg st="1" end="1"/>
                                            </p:txEl>
                                          </p:spTgt>
                                        </p:tgtEl>
                                      </p:cBhvr>
                                    </p:animEffect>
                                    <p:anim calcmode="lin" valueType="num">
                                      <p:cBhvr>
                                        <p:cTn id="13"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Effect transition="in" filter="fade">
                                      <p:cBhvr>
                                        <p:cTn id="19" dur="1000"/>
                                        <p:tgtEl>
                                          <p:spTgt spid="8">
                                            <p:txEl>
                                              <p:pRg st="3" end="3"/>
                                            </p:txEl>
                                          </p:spTgt>
                                        </p:tgtEl>
                                      </p:cBhvr>
                                    </p:animEffect>
                                    <p:anim calcmode="lin" valueType="num">
                                      <p:cBhvr>
                                        <p:cTn id="20"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E3DD05-2889-AF27-04FE-595F6495C73E}"/>
              </a:ext>
            </a:extLst>
          </p:cNvPr>
          <p:cNvPicPr>
            <a:picLocks noChangeAspect="1"/>
          </p:cNvPicPr>
          <p:nvPr/>
        </p:nvPicPr>
        <p:blipFill>
          <a:blip r:embed="rId2"/>
          <a:stretch>
            <a:fillRect/>
          </a:stretch>
        </p:blipFill>
        <p:spPr>
          <a:xfrm>
            <a:off x="595312" y="123825"/>
            <a:ext cx="11001375" cy="6188274"/>
          </a:xfrm>
          <a:prstGeom prst="rect">
            <a:avLst/>
          </a:prstGeom>
        </p:spPr>
      </p:pic>
      <p:pic>
        <p:nvPicPr>
          <p:cNvPr id="4" name="Picture 3">
            <a:extLst>
              <a:ext uri="{FF2B5EF4-FFF2-40B4-BE49-F238E27FC236}">
                <a16:creationId xmlns:a16="http://schemas.microsoft.com/office/drawing/2014/main" id="{05817887-5AF0-086A-DC7D-99522A62A537}"/>
              </a:ext>
            </a:extLst>
          </p:cNvPr>
          <p:cNvPicPr>
            <a:picLocks noChangeAspect="1"/>
          </p:cNvPicPr>
          <p:nvPr/>
        </p:nvPicPr>
        <p:blipFill>
          <a:blip r:embed="rId3"/>
          <a:stretch>
            <a:fillRect/>
          </a:stretch>
        </p:blipFill>
        <p:spPr>
          <a:xfrm>
            <a:off x="958486" y="5769232"/>
            <a:ext cx="4506983" cy="842123"/>
          </a:xfrm>
          <a:prstGeom prst="rect">
            <a:avLst/>
          </a:prstGeom>
        </p:spPr>
      </p:pic>
      <p:sp>
        <p:nvSpPr>
          <p:cNvPr id="5" name="TextBox 4">
            <a:extLst>
              <a:ext uri="{FF2B5EF4-FFF2-40B4-BE49-F238E27FC236}">
                <a16:creationId xmlns:a16="http://schemas.microsoft.com/office/drawing/2014/main" id="{ACD41784-EE61-AF7A-E2C3-265A6BCB1182}"/>
              </a:ext>
            </a:extLst>
          </p:cNvPr>
          <p:cNvSpPr txBox="1"/>
          <p:nvPr/>
        </p:nvSpPr>
        <p:spPr>
          <a:xfrm>
            <a:off x="7865992" y="5874603"/>
            <a:ext cx="3933825" cy="830997"/>
          </a:xfrm>
          <a:prstGeom prst="rect">
            <a:avLst/>
          </a:prstGeom>
          <a:noFill/>
        </p:spPr>
        <p:txBody>
          <a:bodyPr wrap="square" rtlCol="0">
            <a:spAutoFit/>
          </a:bodyPr>
          <a:lstStyle/>
          <a:p>
            <a:pPr algn="ctr"/>
            <a:r>
              <a:rPr lang="en-US" sz="2400" dirty="0">
                <a:latin typeface="Arial Black" panose="020B0A04020102020204" pitchFamily="34" charset="0"/>
              </a:rPr>
              <a:t>SOA =Society of Actuaries </a:t>
            </a:r>
            <a:endParaRPr lang="en-CA" sz="2400" dirty="0">
              <a:latin typeface="Arial Black" panose="020B0A04020102020204" pitchFamily="34" charset="0"/>
            </a:endParaRPr>
          </a:p>
        </p:txBody>
      </p:sp>
      <p:sp>
        <p:nvSpPr>
          <p:cNvPr id="6" name="Arrow: Down 5">
            <a:extLst>
              <a:ext uri="{FF2B5EF4-FFF2-40B4-BE49-F238E27FC236}">
                <a16:creationId xmlns:a16="http://schemas.microsoft.com/office/drawing/2014/main" id="{B31D0DCE-D79C-B244-595D-402B41639E77}"/>
              </a:ext>
            </a:extLst>
          </p:cNvPr>
          <p:cNvSpPr/>
          <p:nvPr/>
        </p:nvSpPr>
        <p:spPr>
          <a:xfrm rot="18147251">
            <a:off x="156646" y="824143"/>
            <a:ext cx="921891" cy="876127"/>
          </a:xfrm>
          <a:prstGeom prst="downArrow">
            <a:avLst>
              <a:gd name="adj1" fmla="val 50000"/>
              <a:gd name="adj2" fmla="val 55660"/>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CA"/>
          </a:p>
        </p:txBody>
      </p:sp>
      <p:sp>
        <p:nvSpPr>
          <p:cNvPr id="7" name="TextBox 6">
            <a:extLst>
              <a:ext uri="{FF2B5EF4-FFF2-40B4-BE49-F238E27FC236}">
                <a16:creationId xmlns:a16="http://schemas.microsoft.com/office/drawing/2014/main" id="{30D7D3A3-C18D-DD28-A367-7428AC70FAD8}"/>
              </a:ext>
            </a:extLst>
          </p:cNvPr>
          <p:cNvSpPr txBox="1"/>
          <p:nvPr/>
        </p:nvSpPr>
        <p:spPr>
          <a:xfrm>
            <a:off x="1056729" y="858671"/>
            <a:ext cx="10539958" cy="646331"/>
          </a:xfrm>
          <a:prstGeom prst="rect">
            <a:avLst/>
          </a:prstGeom>
          <a:solidFill>
            <a:schemeClr val="accent5">
              <a:lumMod val="75000"/>
            </a:schemeClr>
          </a:solidFill>
          <a:ln w="28575">
            <a:solidFill>
              <a:schemeClr val="tx1"/>
            </a:solidFill>
          </a:ln>
        </p:spPr>
        <p:txBody>
          <a:bodyPr wrap="square" rtlCol="0">
            <a:spAutoFit/>
          </a:bodyPr>
          <a:lstStyle/>
          <a:p>
            <a:r>
              <a:rPr lang="en-US" dirty="0">
                <a:solidFill>
                  <a:schemeClr val="bg1"/>
                </a:solidFill>
              </a:rPr>
              <a:t>During the height of the pandemic, the </a:t>
            </a:r>
            <a:r>
              <a:rPr lang="en-US" b="1" dirty="0">
                <a:solidFill>
                  <a:schemeClr val="bg1"/>
                </a:solidFill>
                <a:effectLst>
                  <a:outerShdw blurRad="38100" dist="38100" dir="2700000" algn="tl">
                    <a:srgbClr val="000000">
                      <a:alpha val="43137"/>
                    </a:srgbClr>
                  </a:outerShdw>
                </a:effectLst>
              </a:rPr>
              <a:t>Non-C19/C19 death ratio </a:t>
            </a:r>
            <a:r>
              <a:rPr lang="en-US" dirty="0">
                <a:solidFill>
                  <a:schemeClr val="bg1"/>
                </a:solidFill>
              </a:rPr>
              <a:t>provides an index of </a:t>
            </a:r>
            <a:r>
              <a:rPr lang="en-US" b="1" dirty="0">
                <a:solidFill>
                  <a:schemeClr val="bg1"/>
                </a:solidFill>
                <a:effectLst>
                  <a:outerShdw blurRad="38100" dist="38100" dir="2700000" algn="tl">
                    <a:srgbClr val="000000">
                      <a:alpha val="43137"/>
                    </a:srgbClr>
                  </a:outerShdw>
                </a:effectLst>
              </a:rPr>
              <a:t>Excess Non-C19 Deaths  </a:t>
            </a:r>
            <a:endParaRPr lang="en-CA" b="1" dirty="0">
              <a:solidFill>
                <a:schemeClr val="bg1"/>
              </a:solidFill>
              <a:effectLst>
                <a:outerShdw blurRad="38100" dist="38100" dir="2700000" algn="tl">
                  <a:srgbClr val="000000">
                    <a:alpha val="43137"/>
                  </a:srgbClr>
                </a:outerShdw>
              </a:effectLst>
            </a:endParaRPr>
          </a:p>
        </p:txBody>
      </p:sp>
      <p:sp>
        <p:nvSpPr>
          <p:cNvPr id="8" name="TextBox 7">
            <a:extLst>
              <a:ext uri="{FF2B5EF4-FFF2-40B4-BE49-F238E27FC236}">
                <a16:creationId xmlns:a16="http://schemas.microsoft.com/office/drawing/2014/main" id="{066F8029-D8CB-9F3C-172E-574E6486E6A2}"/>
              </a:ext>
            </a:extLst>
          </p:cNvPr>
          <p:cNvSpPr txBox="1"/>
          <p:nvPr/>
        </p:nvSpPr>
        <p:spPr>
          <a:xfrm>
            <a:off x="220955" y="1089503"/>
            <a:ext cx="737531" cy="276999"/>
          </a:xfrm>
          <a:prstGeom prst="rect">
            <a:avLst/>
          </a:prstGeom>
          <a:noFill/>
        </p:spPr>
        <p:txBody>
          <a:bodyPr wrap="square" rtlCol="0">
            <a:spAutoFit/>
          </a:bodyPr>
          <a:lstStyle/>
          <a:p>
            <a:r>
              <a:rPr lang="en-US" sz="1200" dirty="0">
                <a:solidFill>
                  <a:schemeClr val="bg1"/>
                </a:solidFill>
                <a:latin typeface="Arial Black" panose="020B0A04020102020204" pitchFamily="34" charset="0"/>
              </a:rPr>
              <a:t>Index</a:t>
            </a:r>
            <a:endParaRPr lang="en-CA" sz="12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1738942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FDC6BF-AEEA-616E-99E1-F137F068EAEF}"/>
              </a:ext>
            </a:extLst>
          </p:cNvPr>
          <p:cNvPicPr>
            <a:picLocks noChangeAspect="1"/>
          </p:cNvPicPr>
          <p:nvPr/>
        </p:nvPicPr>
        <p:blipFill>
          <a:blip r:embed="rId2"/>
          <a:stretch>
            <a:fillRect/>
          </a:stretch>
        </p:blipFill>
        <p:spPr>
          <a:xfrm>
            <a:off x="279446" y="0"/>
            <a:ext cx="5575208" cy="6858000"/>
          </a:xfrm>
          <a:prstGeom prst="rect">
            <a:avLst/>
          </a:prstGeom>
        </p:spPr>
      </p:pic>
      <p:sp>
        <p:nvSpPr>
          <p:cNvPr id="4" name="TextBox 3">
            <a:extLst>
              <a:ext uri="{FF2B5EF4-FFF2-40B4-BE49-F238E27FC236}">
                <a16:creationId xmlns:a16="http://schemas.microsoft.com/office/drawing/2014/main" id="{0B8CE3A7-9420-0724-6BF5-5AEBB04CC860}"/>
              </a:ext>
            </a:extLst>
          </p:cNvPr>
          <p:cNvSpPr txBox="1"/>
          <p:nvPr/>
        </p:nvSpPr>
        <p:spPr>
          <a:xfrm>
            <a:off x="6096000" y="236498"/>
            <a:ext cx="4876800" cy="120032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rtlCol="0">
            <a:spAutoFit/>
          </a:bodyPr>
          <a:lstStyle/>
          <a:p>
            <a:r>
              <a:rPr lang="en-CA" dirty="0">
                <a:solidFill>
                  <a:schemeClr val="bg1"/>
                </a:solidFill>
              </a:rPr>
              <a:t>The ONS data does not lump vaccine deaths up to 14 days after a dose as unvaccinated.  </a:t>
            </a:r>
            <a:r>
              <a:rPr lang="en-CA" b="1" dirty="0">
                <a:solidFill>
                  <a:schemeClr val="bg1"/>
                </a:solidFill>
              </a:rPr>
              <a:t>Deaths on the day of vaccination count as vaccination associated deaths. </a:t>
            </a:r>
            <a:endParaRPr lang="en-CA" b="1" dirty="0"/>
          </a:p>
        </p:txBody>
      </p:sp>
      <p:sp>
        <p:nvSpPr>
          <p:cNvPr id="7" name="Arrow: Down 6">
            <a:extLst>
              <a:ext uri="{FF2B5EF4-FFF2-40B4-BE49-F238E27FC236}">
                <a16:creationId xmlns:a16="http://schemas.microsoft.com/office/drawing/2014/main" id="{F59AD5F8-BDCE-2604-140B-351DA98986A2}"/>
              </a:ext>
            </a:extLst>
          </p:cNvPr>
          <p:cNvSpPr/>
          <p:nvPr/>
        </p:nvSpPr>
        <p:spPr>
          <a:xfrm rot="2829088">
            <a:off x="5271036" y="1097252"/>
            <a:ext cx="291174" cy="1248878"/>
          </a:xfrm>
          <a:prstGeom prst="downArrow">
            <a:avLst/>
          </a:prstGeom>
          <a:gradFill flip="none" rotWithShape="1">
            <a:gsLst>
              <a:gs pos="0">
                <a:schemeClr val="accent5">
                  <a:lumMod val="75000"/>
                  <a:shade val="30000"/>
                  <a:satMod val="115000"/>
                </a:schemeClr>
              </a:gs>
              <a:gs pos="50000">
                <a:schemeClr val="accent5">
                  <a:lumMod val="75000"/>
                  <a:shade val="67500"/>
                  <a:satMod val="115000"/>
                </a:schemeClr>
              </a:gs>
              <a:gs pos="100000">
                <a:schemeClr val="accent5">
                  <a:lumMod val="75000"/>
                  <a:shade val="100000"/>
                  <a:satMod val="115000"/>
                </a:schemeClr>
              </a:gs>
            </a:gsLst>
            <a:lin ang="81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22087A6D-8423-33D7-0BEB-C0A0C7018A00}"/>
              </a:ext>
            </a:extLst>
          </p:cNvPr>
          <p:cNvSpPr txBox="1"/>
          <p:nvPr/>
        </p:nvSpPr>
        <p:spPr>
          <a:xfrm>
            <a:off x="5515883" y="3208159"/>
            <a:ext cx="6705600" cy="1446550"/>
          </a:xfrm>
          <a:prstGeom prst="rect">
            <a:avLst/>
          </a:prstGeom>
          <a:noFill/>
        </p:spPr>
        <p:txBody>
          <a:bodyPr wrap="square" rtlCol="0">
            <a:spAutoFit/>
          </a:bodyPr>
          <a:lstStyle/>
          <a:p>
            <a:r>
              <a:rPr lang="en-US" sz="1100" dirty="0">
                <a:latin typeface="Arial Black" panose="020B0A04020102020204" pitchFamily="34" charset="0"/>
              </a:rPr>
              <a:t>“Fenton N, Neil M, Craig C, McLachlan S. What the ONS mortality COVID-19 surveillance data can tell us about vaccine safety and efficacy.  In:  </a:t>
            </a:r>
            <a:r>
              <a:rPr lang="en-US" sz="1100" dirty="0">
                <a:solidFill>
                  <a:schemeClr val="accent1">
                    <a:lumMod val="75000"/>
                  </a:schemeClr>
                </a:solidFill>
                <a:latin typeface="Arial Black" panose="020B0A04020102020204" pitchFamily="34" charset="0"/>
              </a:rPr>
              <a:t>Too Many Dead- An Inquiry Into Australia’s Excess Mortality (© Australian Medical Professionals Society) Red Union Publishing, Bowen Hills QLD 4006, Australia, 2023. pp 470.  </a:t>
            </a:r>
            <a:r>
              <a:rPr lang="en-US" sz="1100" dirty="0">
                <a:latin typeface="Arial Black" panose="020B0A04020102020204" pitchFamily="34" charset="0"/>
              </a:rPr>
              <a:t>[https://8630368.fs1.hubspotusercontent-na1.net/hubfs/8630368/Lite_Too-Many-Dead-PDF-with-Cover-MQ-16112023%20(2).pdf ]”</a:t>
            </a:r>
          </a:p>
          <a:p>
            <a:endParaRPr lang="en-US" sz="1100" dirty="0">
              <a:latin typeface="Arial Black" panose="020B0A04020102020204" pitchFamily="34" charset="0"/>
            </a:endParaRPr>
          </a:p>
          <a:p>
            <a:endParaRPr lang="en-CA" sz="1100" dirty="0">
              <a:latin typeface="Arial Black" panose="020B0A04020102020204" pitchFamily="34" charset="0"/>
            </a:endParaRPr>
          </a:p>
        </p:txBody>
      </p:sp>
      <p:sp>
        <p:nvSpPr>
          <p:cNvPr id="11" name="TextBox 10">
            <a:extLst>
              <a:ext uri="{FF2B5EF4-FFF2-40B4-BE49-F238E27FC236}">
                <a16:creationId xmlns:a16="http://schemas.microsoft.com/office/drawing/2014/main" id="{73B6BECD-EC7C-D8B5-C623-4378D9E58C0D}"/>
              </a:ext>
            </a:extLst>
          </p:cNvPr>
          <p:cNvSpPr txBox="1"/>
          <p:nvPr/>
        </p:nvSpPr>
        <p:spPr>
          <a:xfrm>
            <a:off x="5515883" y="1960700"/>
            <a:ext cx="6477000" cy="1200329"/>
          </a:xfrm>
          <a:prstGeom prst="rect">
            <a:avLst/>
          </a:prstGeom>
          <a:noFill/>
        </p:spPr>
        <p:txBody>
          <a:bodyPr wrap="square" rtlCol="0">
            <a:spAutoFit/>
          </a:bodyPr>
          <a:lstStyle/>
          <a:p>
            <a:r>
              <a:rPr lang="en-US" dirty="0"/>
              <a:t>However, according to Prof. Fenton and colleagues, for  the  “ever vaccinated totals </a:t>
            </a:r>
            <a:r>
              <a:rPr lang="en-US" b="1" dirty="0"/>
              <a:t>provided by the ONS”</a:t>
            </a:r>
            <a:r>
              <a:rPr lang="en-US" dirty="0"/>
              <a:t>, it appears here that the data has been manipulated to essentially discount the deaths in the first 14 days following vaccination. </a:t>
            </a:r>
            <a:endParaRPr lang="en-CA" dirty="0"/>
          </a:p>
        </p:txBody>
      </p:sp>
      <p:sp>
        <p:nvSpPr>
          <p:cNvPr id="12" name="TextBox 11">
            <a:extLst>
              <a:ext uri="{FF2B5EF4-FFF2-40B4-BE49-F238E27FC236}">
                <a16:creationId xmlns:a16="http://schemas.microsoft.com/office/drawing/2014/main" id="{75331420-7355-CB54-8AC3-68472FF920E8}"/>
              </a:ext>
            </a:extLst>
          </p:cNvPr>
          <p:cNvSpPr txBox="1"/>
          <p:nvPr/>
        </p:nvSpPr>
        <p:spPr>
          <a:xfrm>
            <a:off x="5448300" y="4604914"/>
            <a:ext cx="6464254" cy="738664"/>
          </a:xfrm>
          <a:prstGeom prst="rect">
            <a:avLst/>
          </a:prstGeom>
          <a:noFill/>
        </p:spPr>
        <p:txBody>
          <a:bodyPr wrap="square" rtlCol="0">
            <a:spAutoFit/>
          </a:bodyPr>
          <a:lstStyle/>
          <a:p>
            <a:r>
              <a:rPr lang="en-US" sz="1400" dirty="0">
                <a:latin typeface="Arial Black" panose="020B0A04020102020204" pitchFamily="34" charset="0"/>
              </a:rPr>
              <a:t>However, this problem is easily overcome </a:t>
            </a:r>
            <a:r>
              <a:rPr lang="en-US" sz="1400" u="sng" dirty="0">
                <a:solidFill>
                  <a:srgbClr val="C00000"/>
                </a:solidFill>
                <a:latin typeface="Arial Black" panose="020B0A04020102020204" pitchFamily="34" charset="0"/>
              </a:rPr>
              <a:t>by manually adding up all the individual ASMRs for each vaccination category </a:t>
            </a:r>
            <a:r>
              <a:rPr lang="en-US" sz="1400" dirty="0">
                <a:latin typeface="Arial Black" panose="020B0A04020102020204" pitchFamily="34" charset="0"/>
              </a:rPr>
              <a:t>per month as shown in the next slide. </a:t>
            </a:r>
            <a:endParaRPr lang="en-CA" sz="1400" dirty="0">
              <a:latin typeface="Arial Black" panose="020B0A04020102020204" pitchFamily="34" charset="0"/>
            </a:endParaRPr>
          </a:p>
        </p:txBody>
      </p:sp>
    </p:spTree>
    <p:extLst>
      <p:ext uri="{BB962C8B-B14F-4D97-AF65-F5344CB8AC3E}">
        <p14:creationId xmlns:p14="http://schemas.microsoft.com/office/powerpoint/2010/main" val="283583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wipe(down)">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60E5FF-9900-1E48-02D6-EB608B56437B}"/>
              </a:ext>
            </a:extLst>
          </p:cNvPr>
          <p:cNvPicPr>
            <a:picLocks noChangeAspect="1"/>
          </p:cNvPicPr>
          <p:nvPr/>
        </p:nvPicPr>
        <p:blipFill>
          <a:blip r:embed="rId2"/>
          <a:stretch>
            <a:fillRect/>
          </a:stretch>
        </p:blipFill>
        <p:spPr>
          <a:xfrm>
            <a:off x="726637" y="0"/>
            <a:ext cx="11465363" cy="6858000"/>
          </a:xfrm>
          <a:prstGeom prst="rect">
            <a:avLst/>
          </a:prstGeom>
        </p:spPr>
      </p:pic>
      <p:sp>
        <p:nvSpPr>
          <p:cNvPr id="5" name="Rectangle: Rounded Corners 4">
            <a:extLst>
              <a:ext uri="{FF2B5EF4-FFF2-40B4-BE49-F238E27FC236}">
                <a16:creationId xmlns:a16="http://schemas.microsoft.com/office/drawing/2014/main" id="{97274BE0-D737-EFCA-3EB4-0080585DBFD5}"/>
              </a:ext>
            </a:extLst>
          </p:cNvPr>
          <p:cNvSpPr/>
          <p:nvPr/>
        </p:nvSpPr>
        <p:spPr>
          <a:xfrm>
            <a:off x="3771900" y="314325"/>
            <a:ext cx="1562100" cy="6210299"/>
          </a:xfrm>
          <a:prstGeom prst="roundRect">
            <a:avLst/>
          </a:prstGeom>
          <a:noFill/>
          <a:ln w="571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2710066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741F582-166B-BD7C-E4AF-D77D43DB244B}"/>
              </a:ext>
            </a:extLst>
          </p:cNvPr>
          <p:cNvSpPr txBox="1"/>
          <p:nvPr/>
        </p:nvSpPr>
        <p:spPr>
          <a:xfrm>
            <a:off x="7812730" y="5993428"/>
            <a:ext cx="4255445" cy="707886"/>
          </a:xfrm>
          <a:prstGeom prst="rect">
            <a:avLst/>
          </a:prstGeom>
          <a:noFill/>
        </p:spPr>
        <p:txBody>
          <a:bodyPr wrap="square">
            <a:spAutoFit/>
          </a:bodyPr>
          <a:lstStyle/>
          <a:p>
            <a:r>
              <a:rPr lang="en-CA" sz="1600" dirty="0">
                <a:solidFill>
                  <a:schemeClr val="accent1">
                    <a:lumMod val="75000"/>
                  </a:schemeClr>
                </a:solidFill>
                <a:latin typeface="Arial Black" panose="020B0A04020102020204" pitchFamily="34" charset="0"/>
              </a:rPr>
              <a:t>*</a:t>
            </a:r>
            <a:r>
              <a:rPr lang="en-CA" sz="1200" b="1" dirty="0">
                <a:solidFill>
                  <a:schemeClr val="accent1">
                    <a:lumMod val="75000"/>
                  </a:schemeClr>
                </a:solidFill>
                <a:latin typeface="Arial Black" panose="020B0A04020102020204" pitchFamily="34" charset="0"/>
              </a:rPr>
              <a:t>https://www.ons.gov.uk/peoplepopulationandcommunity/birthsdeathsandmarriages/deaths/datasets/deathsbyvaccinationstatusengland</a:t>
            </a:r>
          </a:p>
        </p:txBody>
      </p:sp>
      <p:sp>
        <p:nvSpPr>
          <p:cNvPr id="7" name="TextBox 6">
            <a:extLst>
              <a:ext uri="{FF2B5EF4-FFF2-40B4-BE49-F238E27FC236}">
                <a16:creationId xmlns:a16="http://schemas.microsoft.com/office/drawing/2014/main" id="{EF8F38B4-3AEF-E8D7-50B8-08610EF0476C}"/>
              </a:ext>
            </a:extLst>
          </p:cNvPr>
          <p:cNvSpPr txBox="1"/>
          <p:nvPr/>
        </p:nvSpPr>
        <p:spPr>
          <a:xfrm>
            <a:off x="7806777" y="5162431"/>
            <a:ext cx="3879055" cy="830997"/>
          </a:xfrm>
          <a:prstGeom prst="rect">
            <a:avLst/>
          </a:prstGeom>
          <a:noFill/>
        </p:spPr>
        <p:txBody>
          <a:bodyPr wrap="square">
            <a:spAutoFit/>
          </a:bodyPr>
          <a:lstStyle/>
          <a:p>
            <a:r>
              <a:rPr lang="en-CA" sz="1200" dirty="0">
                <a:solidFill>
                  <a:srgbClr val="C00000"/>
                </a:solidFill>
                <a:latin typeface="Arial Black" panose="020B0A04020102020204" pitchFamily="34" charset="0"/>
              </a:rPr>
              <a:t>#https://www.ons.gov.uk/peoplepopulationandcommunity/birthsdeathsandmarriages/deaths/bulletins/deathsinvolvingcovid19byvaccinationstatusengland/previousReleases</a:t>
            </a:r>
          </a:p>
        </p:txBody>
      </p:sp>
      <p:sp>
        <p:nvSpPr>
          <p:cNvPr id="9" name="TextBox 8">
            <a:extLst>
              <a:ext uri="{FF2B5EF4-FFF2-40B4-BE49-F238E27FC236}">
                <a16:creationId xmlns:a16="http://schemas.microsoft.com/office/drawing/2014/main" id="{7C4A4856-AFD4-7802-9491-681FB6CA5940}"/>
              </a:ext>
            </a:extLst>
          </p:cNvPr>
          <p:cNvSpPr txBox="1"/>
          <p:nvPr/>
        </p:nvSpPr>
        <p:spPr>
          <a:xfrm>
            <a:off x="409574" y="156686"/>
            <a:ext cx="10048875" cy="954107"/>
          </a:xfrm>
          <a:prstGeom prst="rect">
            <a:avLst/>
          </a:prstGeom>
          <a:noFill/>
        </p:spPr>
        <p:txBody>
          <a:bodyPr wrap="square">
            <a:spAutoFit/>
          </a:bodyPr>
          <a:lstStyle/>
          <a:p>
            <a:r>
              <a:rPr lang="en-US" dirty="0">
                <a:latin typeface="Arial Black" panose="020B0A04020102020204" pitchFamily="34" charset="0"/>
              </a:rPr>
              <a:t>TABLE 1.  </a:t>
            </a:r>
            <a:r>
              <a:rPr lang="en-US" dirty="0">
                <a:latin typeface="Aptos" panose="020B0004020202020204" pitchFamily="34" charset="0"/>
              </a:rPr>
              <a:t>UK</a:t>
            </a:r>
            <a:r>
              <a:rPr lang="en-US" dirty="0">
                <a:latin typeface="Arial Black" panose="020B0A04020102020204" pitchFamily="34" charset="0"/>
              </a:rPr>
              <a:t> </a:t>
            </a:r>
            <a:r>
              <a:rPr lang="en-US" dirty="0"/>
              <a:t>Office for National Statistics (ONS) England Monthly Age-Standardized  Mortality Rates (ASMRs) per 100,000 Person-Years and Vaccinated (Vax) to Unvaccinated (</a:t>
            </a:r>
            <a:r>
              <a:rPr lang="en-US" dirty="0" err="1"/>
              <a:t>Unvax</a:t>
            </a:r>
            <a:r>
              <a:rPr lang="en-US" dirty="0"/>
              <a:t>) Rate Ratios for January 1, 2021 to May 31, 2022 for Both Sexes and All Ages 10+ </a:t>
            </a:r>
            <a:r>
              <a:rPr lang="en-US" sz="2000" dirty="0">
                <a:solidFill>
                  <a:schemeClr val="accent1">
                    <a:lumMod val="75000"/>
                  </a:schemeClr>
                </a:solidFill>
              </a:rPr>
              <a:t>*</a:t>
            </a:r>
            <a:endParaRPr lang="en-CA" sz="2000" dirty="0">
              <a:solidFill>
                <a:schemeClr val="accent1">
                  <a:lumMod val="75000"/>
                </a:schemeClr>
              </a:solidFill>
            </a:endParaRPr>
          </a:p>
        </p:txBody>
      </p:sp>
      <p:pic>
        <p:nvPicPr>
          <p:cNvPr id="11" name="Picture 10">
            <a:extLst>
              <a:ext uri="{FF2B5EF4-FFF2-40B4-BE49-F238E27FC236}">
                <a16:creationId xmlns:a16="http://schemas.microsoft.com/office/drawing/2014/main" id="{34867AE8-3111-2B2E-0C74-80C1B2095A6C}"/>
              </a:ext>
            </a:extLst>
          </p:cNvPr>
          <p:cNvPicPr>
            <a:picLocks noChangeAspect="1"/>
          </p:cNvPicPr>
          <p:nvPr/>
        </p:nvPicPr>
        <p:blipFill>
          <a:blip r:embed="rId2"/>
          <a:stretch>
            <a:fillRect/>
          </a:stretch>
        </p:blipFill>
        <p:spPr>
          <a:xfrm>
            <a:off x="409574" y="1213956"/>
            <a:ext cx="7052960" cy="5487358"/>
          </a:xfrm>
          <a:prstGeom prst="rect">
            <a:avLst/>
          </a:prstGeom>
        </p:spPr>
      </p:pic>
      <p:sp>
        <p:nvSpPr>
          <p:cNvPr id="12" name="TextBox 11">
            <a:extLst>
              <a:ext uri="{FF2B5EF4-FFF2-40B4-BE49-F238E27FC236}">
                <a16:creationId xmlns:a16="http://schemas.microsoft.com/office/drawing/2014/main" id="{1BFBCD0B-CE8E-FB7F-D2BC-FEEB3873DDF1}"/>
              </a:ext>
            </a:extLst>
          </p:cNvPr>
          <p:cNvSpPr txBox="1"/>
          <p:nvPr/>
        </p:nvSpPr>
        <p:spPr>
          <a:xfrm>
            <a:off x="7806852" y="801915"/>
            <a:ext cx="3878980" cy="2308324"/>
          </a:xfrm>
          <a:prstGeom prst="rect">
            <a:avLst/>
          </a:prstGeom>
          <a:noFill/>
        </p:spPr>
        <p:txBody>
          <a:bodyPr wrap="square" rtlCol="0">
            <a:spAutoFit/>
          </a:bodyPr>
          <a:lstStyle/>
          <a:p>
            <a:r>
              <a:rPr lang="en-US" dirty="0"/>
              <a:t>The </a:t>
            </a:r>
            <a:r>
              <a:rPr lang="en-US" b="1" dirty="0">
                <a:solidFill>
                  <a:schemeClr val="accent5">
                    <a:lumMod val="75000"/>
                  </a:schemeClr>
                </a:solidFill>
              </a:rPr>
              <a:t>“Actual Rate Ever Vax” </a:t>
            </a:r>
            <a:r>
              <a:rPr lang="en-US" dirty="0"/>
              <a:t>refers to recompiled data where all the  ASMRs in the different categories of vaccination were manually added up to yield a total, because the ‘Ever vaccinated’ </a:t>
            </a:r>
            <a:r>
              <a:rPr lang="en-US" b="1" dirty="0">
                <a:solidFill>
                  <a:schemeClr val="accent5">
                    <a:lumMod val="75000"/>
                  </a:schemeClr>
                </a:solidFill>
              </a:rPr>
              <a:t>totals </a:t>
            </a:r>
            <a:r>
              <a:rPr lang="en-US" dirty="0"/>
              <a:t>provided by the ONS were </a:t>
            </a:r>
            <a:r>
              <a:rPr lang="en-US" i="1" dirty="0"/>
              <a:t>manipulated</a:t>
            </a:r>
            <a:r>
              <a:rPr lang="en-US" dirty="0"/>
              <a:t>. </a:t>
            </a:r>
          </a:p>
          <a:p>
            <a:endParaRPr lang="en-US" dirty="0"/>
          </a:p>
        </p:txBody>
      </p:sp>
      <p:sp>
        <p:nvSpPr>
          <p:cNvPr id="13" name="TextBox 12">
            <a:extLst>
              <a:ext uri="{FF2B5EF4-FFF2-40B4-BE49-F238E27FC236}">
                <a16:creationId xmlns:a16="http://schemas.microsoft.com/office/drawing/2014/main" id="{125A68F8-7FB3-0B06-404F-6FC5AF0DC31A}"/>
              </a:ext>
            </a:extLst>
          </p:cNvPr>
          <p:cNvSpPr txBox="1"/>
          <p:nvPr/>
        </p:nvSpPr>
        <p:spPr>
          <a:xfrm>
            <a:off x="7943774" y="3937352"/>
            <a:ext cx="3605060" cy="1354217"/>
          </a:xfrm>
          <a:prstGeom prst="rect">
            <a:avLst/>
          </a:prstGeom>
          <a:noFill/>
        </p:spPr>
        <p:txBody>
          <a:bodyPr wrap="square" rtlCol="0">
            <a:spAutoFit/>
          </a:bodyPr>
          <a:lstStyle/>
          <a:p>
            <a:r>
              <a:rPr lang="en-US" sz="1100" b="1" dirty="0">
                <a:solidFill>
                  <a:schemeClr val="accent5">
                    <a:lumMod val="75000"/>
                  </a:schemeClr>
                </a:solidFill>
                <a:latin typeface="Arial Black" panose="020B0A04020102020204" pitchFamily="34" charset="0"/>
              </a:rPr>
              <a:t>NB:  There were </a:t>
            </a:r>
            <a:r>
              <a:rPr lang="en-US" sz="1100" b="1" u="sng" dirty="0">
                <a:solidFill>
                  <a:schemeClr val="accent5">
                    <a:lumMod val="75000"/>
                  </a:schemeClr>
                </a:solidFill>
                <a:latin typeface="Arial Black" panose="020B0A04020102020204" pitchFamily="34" charset="0"/>
              </a:rPr>
              <a:t>71,318 </a:t>
            </a:r>
            <a:r>
              <a:rPr lang="en-US" sz="1100" b="1" dirty="0">
                <a:solidFill>
                  <a:schemeClr val="accent5">
                    <a:lumMod val="75000"/>
                  </a:schemeClr>
                </a:solidFill>
                <a:latin typeface="Arial Black" panose="020B0A04020102020204" pitchFamily="34" charset="0"/>
              </a:rPr>
              <a:t>vaccination associated deaths that were excluded because details </a:t>
            </a:r>
            <a:r>
              <a:rPr lang="en-US" sz="1200" b="1" dirty="0">
                <a:solidFill>
                  <a:schemeClr val="accent5">
                    <a:lumMod val="75000"/>
                  </a:schemeClr>
                </a:solidFill>
                <a:latin typeface="Arial Black" panose="020B0A04020102020204" pitchFamily="34" charset="0"/>
              </a:rPr>
              <a:t>were missing for the second dose but not the first or third dose</a:t>
            </a:r>
            <a:r>
              <a:rPr lang="en-US" sz="1800" dirty="0">
                <a:solidFill>
                  <a:srgbClr val="C00000"/>
                </a:solidFill>
                <a:latin typeface="Arial Black" panose="020B0A04020102020204" pitchFamily="34" charset="0"/>
              </a:rPr>
              <a:t>. # </a:t>
            </a:r>
            <a:endParaRPr lang="en-CA" sz="1800" dirty="0">
              <a:solidFill>
                <a:srgbClr val="C00000"/>
              </a:solidFill>
              <a:latin typeface="Arial Black" panose="020B0A04020102020204" pitchFamily="34" charset="0"/>
            </a:endParaRPr>
          </a:p>
          <a:p>
            <a:endParaRPr lang="en-CA" dirty="0"/>
          </a:p>
        </p:txBody>
      </p:sp>
    </p:spTree>
    <p:extLst>
      <p:ext uri="{BB962C8B-B14F-4D97-AF65-F5344CB8AC3E}">
        <p14:creationId xmlns:p14="http://schemas.microsoft.com/office/powerpoint/2010/main" val="1220546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the covid-19 virus&#10;&#10;Description automatically generated">
            <a:extLst>
              <a:ext uri="{FF2B5EF4-FFF2-40B4-BE49-F238E27FC236}">
                <a16:creationId xmlns:a16="http://schemas.microsoft.com/office/drawing/2014/main" id="{09141C0D-6300-0445-8215-421FBF6DFB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2287" y="375709"/>
            <a:ext cx="8955624" cy="6014971"/>
          </a:xfrm>
          <a:prstGeom prst="rect">
            <a:avLst/>
          </a:prstGeom>
        </p:spPr>
      </p:pic>
      <p:sp>
        <p:nvSpPr>
          <p:cNvPr id="4" name="TextBox 3">
            <a:extLst>
              <a:ext uri="{FF2B5EF4-FFF2-40B4-BE49-F238E27FC236}">
                <a16:creationId xmlns:a16="http://schemas.microsoft.com/office/drawing/2014/main" id="{B3995872-85BD-CFEB-D687-7135FA4F1C61}"/>
              </a:ext>
            </a:extLst>
          </p:cNvPr>
          <p:cNvSpPr txBox="1"/>
          <p:nvPr/>
        </p:nvSpPr>
        <p:spPr>
          <a:xfrm>
            <a:off x="226018" y="5693771"/>
            <a:ext cx="1726320" cy="646331"/>
          </a:xfrm>
          <a:prstGeom prst="rect">
            <a:avLst/>
          </a:prstGeom>
          <a:noFill/>
        </p:spPr>
        <p:txBody>
          <a:bodyPr wrap="square" rtlCol="0">
            <a:spAutoFit/>
          </a:bodyPr>
          <a:lstStyle/>
          <a:p>
            <a:r>
              <a:rPr lang="en-CA" dirty="0">
                <a:solidFill>
                  <a:srgbClr val="0066CC"/>
                </a:solidFill>
                <a:effectLst>
                  <a:outerShdw blurRad="38100" dist="38100" dir="2700000" algn="tl">
                    <a:srgbClr val="000000">
                      <a:alpha val="43137"/>
                    </a:srgbClr>
                  </a:outerShdw>
                </a:effectLst>
              </a:rPr>
              <a:t>Scale for the Blue (injected) </a:t>
            </a:r>
          </a:p>
        </p:txBody>
      </p:sp>
      <p:cxnSp>
        <p:nvCxnSpPr>
          <p:cNvPr id="6" name="Straight Arrow Connector 5">
            <a:extLst>
              <a:ext uri="{FF2B5EF4-FFF2-40B4-BE49-F238E27FC236}">
                <a16:creationId xmlns:a16="http://schemas.microsoft.com/office/drawing/2014/main" id="{412C7B2E-5D23-2168-9C46-DDBE3B01248B}"/>
              </a:ext>
            </a:extLst>
          </p:cNvPr>
          <p:cNvCxnSpPr>
            <a:cxnSpLocks/>
          </p:cNvCxnSpPr>
          <p:nvPr/>
        </p:nvCxnSpPr>
        <p:spPr>
          <a:xfrm flipV="1">
            <a:off x="1543049" y="5040801"/>
            <a:ext cx="590878" cy="76727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AFA6E0E4-698B-376C-C93D-527F410CFD81}"/>
              </a:ext>
            </a:extLst>
          </p:cNvPr>
          <p:cNvSpPr txBox="1"/>
          <p:nvPr/>
        </p:nvSpPr>
        <p:spPr>
          <a:xfrm>
            <a:off x="10639713" y="257770"/>
            <a:ext cx="1952625" cy="923330"/>
          </a:xfrm>
          <a:prstGeom prst="rect">
            <a:avLst/>
          </a:prstGeom>
          <a:noFill/>
        </p:spPr>
        <p:txBody>
          <a:bodyPr wrap="square" rtlCol="0">
            <a:spAutoFit/>
          </a:bodyPr>
          <a:lstStyle/>
          <a:p>
            <a:r>
              <a:rPr lang="en-CA" dirty="0">
                <a:solidFill>
                  <a:srgbClr val="FF6600"/>
                </a:solidFill>
                <a:effectLst>
                  <a:outerShdw blurRad="38100" dist="38100" dir="2700000" algn="tl">
                    <a:srgbClr val="000000">
                      <a:alpha val="43137"/>
                    </a:srgbClr>
                  </a:outerShdw>
                </a:effectLst>
              </a:rPr>
              <a:t>Scale for the Orange (</a:t>
            </a:r>
            <a:r>
              <a:rPr lang="en-CA" dirty="0" err="1">
                <a:solidFill>
                  <a:srgbClr val="FF6600"/>
                </a:solidFill>
                <a:effectLst>
                  <a:outerShdw blurRad="38100" dist="38100" dir="2700000" algn="tl">
                    <a:srgbClr val="000000">
                      <a:alpha val="43137"/>
                    </a:srgbClr>
                  </a:outerShdw>
                </a:effectLst>
              </a:rPr>
              <a:t>uninjected</a:t>
            </a:r>
            <a:r>
              <a:rPr lang="en-CA" dirty="0">
                <a:solidFill>
                  <a:srgbClr val="FF6600"/>
                </a:solidFill>
                <a:effectLst>
                  <a:outerShdw blurRad="38100" dist="38100" dir="2700000" algn="tl">
                    <a:srgbClr val="000000">
                      <a:alpha val="43137"/>
                    </a:srgbClr>
                  </a:outerShdw>
                </a:effectLst>
              </a:rPr>
              <a:t>) </a:t>
            </a:r>
          </a:p>
        </p:txBody>
      </p:sp>
      <p:cxnSp>
        <p:nvCxnSpPr>
          <p:cNvPr id="9" name="Straight Arrow Connector 8">
            <a:extLst>
              <a:ext uri="{FF2B5EF4-FFF2-40B4-BE49-F238E27FC236}">
                <a16:creationId xmlns:a16="http://schemas.microsoft.com/office/drawing/2014/main" id="{2BBB6776-BB45-B375-3CB2-8DBC4700CE8D}"/>
              </a:ext>
            </a:extLst>
          </p:cNvPr>
          <p:cNvCxnSpPr>
            <a:cxnSpLocks/>
          </p:cNvCxnSpPr>
          <p:nvPr/>
        </p:nvCxnSpPr>
        <p:spPr>
          <a:xfrm flipH="1">
            <a:off x="10428155" y="1181100"/>
            <a:ext cx="423116" cy="57150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2" name="Rectangle 11">
            <a:extLst>
              <a:ext uri="{FF2B5EF4-FFF2-40B4-BE49-F238E27FC236}">
                <a16:creationId xmlns:a16="http://schemas.microsoft.com/office/drawing/2014/main" id="{027FC105-B5E0-F91B-BB85-FE0296A0DDFF}"/>
              </a:ext>
            </a:extLst>
          </p:cNvPr>
          <p:cNvSpPr/>
          <p:nvPr/>
        </p:nvSpPr>
        <p:spPr>
          <a:xfrm>
            <a:off x="1702974" y="26937"/>
            <a:ext cx="8157426" cy="461665"/>
          </a:xfrm>
          <a:prstGeom prst="rect">
            <a:avLst/>
          </a:prstGeom>
          <a:noFill/>
        </p:spPr>
        <p:txBody>
          <a:bodyPr wrap="none" lIns="91440" tIns="45720" rIns="91440" bIns="45720">
            <a:spAutoFit/>
          </a:bodyPr>
          <a:lstStyle/>
          <a:p>
            <a:pPr algn="ctr"/>
            <a:r>
              <a:rPr lang="en-US" sz="2400" b="1" cap="none" spc="0" dirty="0">
                <a:ln w="0"/>
                <a:solidFill>
                  <a:srgbClr val="0066CC"/>
                </a:solidFill>
                <a:effectLst>
                  <a:reflection blurRad="6350" stA="53000" endA="300" endPos="35500" dir="5400000" sy="-90000" algn="bl" rotWithShape="0"/>
                </a:effectLst>
              </a:rPr>
              <a:t>ENGLAND: Influence of Vaccination on the Unvaccinated</a:t>
            </a:r>
          </a:p>
        </p:txBody>
      </p:sp>
      <p:sp>
        <p:nvSpPr>
          <p:cNvPr id="13" name="TextBox 12">
            <a:extLst>
              <a:ext uri="{FF2B5EF4-FFF2-40B4-BE49-F238E27FC236}">
                <a16:creationId xmlns:a16="http://schemas.microsoft.com/office/drawing/2014/main" id="{77C3623E-8882-9115-DAE2-17C79A573607}"/>
              </a:ext>
            </a:extLst>
          </p:cNvPr>
          <p:cNvSpPr txBox="1"/>
          <p:nvPr/>
        </p:nvSpPr>
        <p:spPr>
          <a:xfrm>
            <a:off x="7239000" y="6488668"/>
            <a:ext cx="4836980" cy="369332"/>
          </a:xfrm>
          <a:prstGeom prst="rect">
            <a:avLst/>
          </a:prstGeom>
          <a:noFill/>
        </p:spPr>
        <p:txBody>
          <a:bodyPr wrap="square" rtlCol="0">
            <a:spAutoFit/>
          </a:bodyPr>
          <a:lstStyle/>
          <a:p>
            <a:r>
              <a:rPr lang="en-CA" dirty="0">
                <a:solidFill>
                  <a:srgbClr val="0066CC"/>
                </a:solidFill>
                <a:latin typeface="Aptos ExtraBold" panose="020B0004020202020204" pitchFamily="34" charset="0"/>
              </a:rPr>
              <a:t>Graph by Dr. Jessica Rose </a:t>
            </a:r>
          </a:p>
        </p:txBody>
      </p:sp>
      <p:sp>
        <p:nvSpPr>
          <p:cNvPr id="2" name="TextBox 1">
            <a:extLst>
              <a:ext uri="{FF2B5EF4-FFF2-40B4-BE49-F238E27FC236}">
                <a16:creationId xmlns:a16="http://schemas.microsoft.com/office/drawing/2014/main" id="{8F3E9890-8220-4976-B0EB-41E535766B02}"/>
              </a:ext>
            </a:extLst>
          </p:cNvPr>
          <p:cNvSpPr txBox="1"/>
          <p:nvPr/>
        </p:nvSpPr>
        <p:spPr>
          <a:xfrm>
            <a:off x="4619625" y="1533525"/>
            <a:ext cx="4857750" cy="646331"/>
          </a:xfrm>
          <a:prstGeom prst="rect">
            <a:avLst/>
          </a:prstGeom>
          <a:solidFill>
            <a:schemeClr val="accent5"/>
          </a:solidFill>
        </p:spPr>
        <p:txBody>
          <a:bodyPr wrap="square" rtlCol="0">
            <a:spAutoFit/>
          </a:bodyPr>
          <a:lstStyle/>
          <a:p>
            <a:pPr algn="ctr"/>
            <a:r>
              <a:rPr lang="en-US" b="1" dirty="0">
                <a:solidFill>
                  <a:schemeClr val="bg1"/>
                </a:solidFill>
              </a:rPr>
              <a:t>INDEX for Excess NON-C19 Mortality</a:t>
            </a:r>
            <a:r>
              <a:rPr lang="en-US" dirty="0">
                <a:solidFill>
                  <a:schemeClr val="bg1"/>
                </a:solidFill>
              </a:rPr>
              <a:t>  = </a:t>
            </a:r>
          </a:p>
          <a:p>
            <a:pPr algn="ctr"/>
            <a:r>
              <a:rPr lang="en-US" dirty="0">
                <a:solidFill>
                  <a:srgbClr val="FFFFFF"/>
                </a:solidFill>
              </a:rPr>
              <a:t>Non-C19 mortality/C19 Mortality </a:t>
            </a:r>
            <a:endParaRPr lang="en-CA" dirty="0">
              <a:solidFill>
                <a:srgbClr val="FFFFFF"/>
              </a:solidFill>
            </a:endParaRPr>
          </a:p>
        </p:txBody>
      </p:sp>
    </p:spTree>
    <p:extLst>
      <p:ext uri="{BB962C8B-B14F-4D97-AF65-F5344CB8AC3E}">
        <p14:creationId xmlns:p14="http://schemas.microsoft.com/office/powerpoint/2010/main" val="2200305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4AB278-DDE8-10EF-D80D-4C110ACE46B5}"/>
              </a:ext>
            </a:extLst>
          </p:cNvPr>
          <p:cNvPicPr>
            <a:picLocks noChangeAspect="1"/>
          </p:cNvPicPr>
          <p:nvPr/>
        </p:nvPicPr>
        <p:blipFill>
          <a:blip r:embed="rId2"/>
          <a:stretch>
            <a:fillRect/>
          </a:stretch>
        </p:blipFill>
        <p:spPr>
          <a:xfrm>
            <a:off x="1561467" y="347232"/>
            <a:ext cx="9069066" cy="6163535"/>
          </a:xfrm>
          <a:prstGeom prst="rect">
            <a:avLst/>
          </a:prstGeom>
        </p:spPr>
      </p:pic>
      <p:pic>
        <p:nvPicPr>
          <p:cNvPr id="5" name="Picture 4">
            <a:extLst>
              <a:ext uri="{FF2B5EF4-FFF2-40B4-BE49-F238E27FC236}">
                <a16:creationId xmlns:a16="http://schemas.microsoft.com/office/drawing/2014/main" id="{FDB159D4-8672-C9A9-D2AF-F892286AA4B7}"/>
              </a:ext>
            </a:extLst>
          </p:cNvPr>
          <p:cNvPicPr>
            <a:picLocks noChangeAspect="1"/>
          </p:cNvPicPr>
          <p:nvPr/>
        </p:nvPicPr>
        <p:blipFill>
          <a:blip r:embed="rId3"/>
          <a:stretch>
            <a:fillRect/>
          </a:stretch>
        </p:blipFill>
        <p:spPr>
          <a:xfrm>
            <a:off x="5895975" y="2905073"/>
            <a:ext cx="1933845" cy="724001"/>
          </a:xfrm>
          <a:prstGeom prst="rect">
            <a:avLst/>
          </a:prstGeom>
        </p:spPr>
      </p:pic>
      <p:cxnSp>
        <p:nvCxnSpPr>
          <p:cNvPr id="7" name="Straight Connector 6">
            <a:extLst>
              <a:ext uri="{FF2B5EF4-FFF2-40B4-BE49-F238E27FC236}">
                <a16:creationId xmlns:a16="http://schemas.microsoft.com/office/drawing/2014/main" id="{499E725E-2C44-4A97-AFC7-FF0C038B650A}"/>
              </a:ext>
            </a:extLst>
          </p:cNvPr>
          <p:cNvCxnSpPr>
            <a:cxnSpLocks/>
          </p:cNvCxnSpPr>
          <p:nvPr/>
        </p:nvCxnSpPr>
        <p:spPr>
          <a:xfrm>
            <a:off x="5895975" y="2390775"/>
            <a:ext cx="0" cy="3162300"/>
          </a:xfrm>
          <a:prstGeom prst="line">
            <a:avLst/>
          </a:prstGeom>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4">
            <p14:nvContentPartPr>
              <p14:cNvPr id="10" name="Ink 9">
                <a:extLst>
                  <a:ext uri="{FF2B5EF4-FFF2-40B4-BE49-F238E27FC236}">
                    <a16:creationId xmlns:a16="http://schemas.microsoft.com/office/drawing/2014/main" id="{33A4FEA2-3590-7A26-ED25-548978EC67EE}"/>
                  </a:ext>
                </a:extLst>
              </p14:cNvPr>
              <p14:cNvContentPartPr/>
              <p14:nvPr/>
            </p14:nvContentPartPr>
            <p14:xfrm>
              <a:off x="4362255" y="5324445"/>
              <a:ext cx="360" cy="360"/>
            </p14:xfrm>
          </p:contentPart>
        </mc:Choice>
        <mc:Fallback xmlns="">
          <p:pic>
            <p:nvPicPr>
              <p:cNvPr id="10" name="Ink 9">
                <a:extLst>
                  <a:ext uri="{FF2B5EF4-FFF2-40B4-BE49-F238E27FC236}">
                    <a16:creationId xmlns:a16="http://schemas.microsoft.com/office/drawing/2014/main" id="{33A4FEA2-3590-7A26-ED25-548978EC67EE}"/>
                  </a:ext>
                </a:extLst>
              </p:cNvPr>
              <p:cNvPicPr/>
              <p:nvPr/>
            </p:nvPicPr>
            <p:blipFill>
              <a:blip r:embed="rId5"/>
              <a:stretch>
                <a:fillRect/>
              </a:stretch>
            </p:blipFill>
            <p:spPr>
              <a:xfrm>
                <a:off x="4326255" y="5252445"/>
                <a:ext cx="7200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1" name="Ink 10">
                <a:extLst>
                  <a:ext uri="{FF2B5EF4-FFF2-40B4-BE49-F238E27FC236}">
                    <a16:creationId xmlns:a16="http://schemas.microsoft.com/office/drawing/2014/main" id="{5F2E2953-5CDB-9921-8DD2-B56A910BA414}"/>
                  </a:ext>
                </a:extLst>
              </p14:cNvPr>
              <p14:cNvContentPartPr/>
              <p14:nvPr/>
            </p14:nvContentPartPr>
            <p14:xfrm>
              <a:off x="4400415" y="5457645"/>
              <a:ext cx="4320" cy="360"/>
            </p14:xfrm>
          </p:contentPart>
        </mc:Choice>
        <mc:Fallback xmlns="">
          <p:pic>
            <p:nvPicPr>
              <p:cNvPr id="11" name="Ink 10">
                <a:extLst>
                  <a:ext uri="{FF2B5EF4-FFF2-40B4-BE49-F238E27FC236}">
                    <a16:creationId xmlns:a16="http://schemas.microsoft.com/office/drawing/2014/main" id="{5F2E2953-5CDB-9921-8DD2-B56A910BA414}"/>
                  </a:ext>
                </a:extLst>
              </p:cNvPr>
              <p:cNvPicPr/>
              <p:nvPr/>
            </p:nvPicPr>
            <p:blipFill>
              <a:blip r:embed="rId7"/>
              <a:stretch>
                <a:fillRect/>
              </a:stretch>
            </p:blipFill>
            <p:spPr>
              <a:xfrm>
                <a:off x="4364415" y="5385645"/>
                <a:ext cx="7596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2" name="Ink 11">
                <a:extLst>
                  <a:ext uri="{FF2B5EF4-FFF2-40B4-BE49-F238E27FC236}">
                    <a16:creationId xmlns:a16="http://schemas.microsoft.com/office/drawing/2014/main" id="{EFFCAF4E-B44D-DEA3-59CE-C223E62ADBF4}"/>
                  </a:ext>
                </a:extLst>
              </p14:cNvPr>
              <p14:cNvContentPartPr/>
              <p14:nvPr/>
            </p14:nvContentPartPr>
            <p14:xfrm>
              <a:off x="4476735" y="5362605"/>
              <a:ext cx="360" cy="360"/>
            </p14:xfrm>
          </p:contentPart>
        </mc:Choice>
        <mc:Fallback xmlns="">
          <p:pic>
            <p:nvPicPr>
              <p:cNvPr id="12" name="Ink 11">
                <a:extLst>
                  <a:ext uri="{FF2B5EF4-FFF2-40B4-BE49-F238E27FC236}">
                    <a16:creationId xmlns:a16="http://schemas.microsoft.com/office/drawing/2014/main" id="{EFFCAF4E-B44D-DEA3-59CE-C223E62ADBF4}"/>
                  </a:ext>
                </a:extLst>
              </p:cNvPr>
              <p:cNvPicPr/>
              <p:nvPr/>
            </p:nvPicPr>
            <p:blipFill>
              <a:blip r:embed="rId5"/>
              <a:stretch>
                <a:fillRect/>
              </a:stretch>
            </p:blipFill>
            <p:spPr>
              <a:xfrm>
                <a:off x="4440735" y="5290605"/>
                <a:ext cx="7200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3" name="Ink 12">
                <a:extLst>
                  <a:ext uri="{FF2B5EF4-FFF2-40B4-BE49-F238E27FC236}">
                    <a16:creationId xmlns:a16="http://schemas.microsoft.com/office/drawing/2014/main" id="{A9D7013F-EAB9-E3B5-D4C1-8A5A1DD6DDD6}"/>
                  </a:ext>
                </a:extLst>
              </p14:cNvPr>
              <p14:cNvContentPartPr/>
              <p14:nvPr/>
            </p14:nvContentPartPr>
            <p14:xfrm>
              <a:off x="4295655" y="5324445"/>
              <a:ext cx="360" cy="360"/>
            </p14:xfrm>
          </p:contentPart>
        </mc:Choice>
        <mc:Fallback xmlns="">
          <p:pic>
            <p:nvPicPr>
              <p:cNvPr id="13" name="Ink 12">
                <a:extLst>
                  <a:ext uri="{FF2B5EF4-FFF2-40B4-BE49-F238E27FC236}">
                    <a16:creationId xmlns:a16="http://schemas.microsoft.com/office/drawing/2014/main" id="{A9D7013F-EAB9-E3B5-D4C1-8A5A1DD6DDD6}"/>
                  </a:ext>
                </a:extLst>
              </p:cNvPr>
              <p:cNvPicPr/>
              <p:nvPr/>
            </p:nvPicPr>
            <p:blipFill>
              <a:blip r:embed="rId5"/>
              <a:stretch>
                <a:fillRect/>
              </a:stretch>
            </p:blipFill>
            <p:spPr>
              <a:xfrm>
                <a:off x="4259655" y="5252445"/>
                <a:ext cx="7200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4" name="Ink 13">
                <a:extLst>
                  <a:ext uri="{FF2B5EF4-FFF2-40B4-BE49-F238E27FC236}">
                    <a16:creationId xmlns:a16="http://schemas.microsoft.com/office/drawing/2014/main" id="{C7F23DDE-C6CE-922D-CBF0-C2AB27F62D15}"/>
                  </a:ext>
                </a:extLst>
              </p14:cNvPr>
              <p14:cNvContentPartPr/>
              <p14:nvPr/>
            </p14:nvContentPartPr>
            <p14:xfrm>
              <a:off x="4343175" y="5524245"/>
              <a:ext cx="360" cy="360"/>
            </p14:xfrm>
          </p:contentPart>
        </mc:Choice>
        <mc:Fallback xmlns="">
          <p:pic>
            <p:nvPicPr>
              <p:cNvPr id="14" name="Ink 13">
                <a:extLst>
                  <a:ext uri="{FF2B5EF4-FFF2-40B4-BE49-F238E27FC236}">
                    <a16:creationId xmlns:a16="http://schemas.microsoft.com/office/drawing/2014/main" id="{C7F23DDE-C6CE-922D-CBF0-C2AB27F62D15}"/>
                  </a:ext>
                </a:extLst>
              </p:cNvPr>
              <p:cNvPicPr/>
              <p:nvPr/>
            </p:nvPicPr>
            <p:blipFill>
              <a:blip r:embed="rId11"/>
              <a:stretch>
                <a:fillRect/>
              </a:stretch>
            </p:blipFill>
            <p:spPr>
              <a:xfrm>
                <a:off x="4325175" y="548824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5" name="Ink 14">
                <a:extLst>
                  <a:ext uri="{FF2B5EF4-FFF2-40B4-BE49-F238E27FC236}">
                    <a16:creationId xmlns:a16="http://schemas.microsoft.com/office/drawing/2014/main" id="{4A6C0456-9B8E-A796-9109-EE2F6E1585D3}"/>
                  </a:ext>
                </a:extLst>
              </p14:cNvPr>
              <p14:cNvContentPartPr/>
              <p14:nvPr/>
            </p14:nvContentPartPr>
            <p14:xfrm>
              <a:off x="4229055" y="5267205"/>
              <a:ext cx="360" cy="360"/>
            </p14:xfrm>
          </p:contentPart>
        </mc:Choice>
        <mc:Fallback xmlns="">
          <p:pic>
            <p:nvPicPr>
              <p:cNvPr id="15" name="Ink 14">
                <a:extLst>
                  <a:ext uri="{FF2B5EF4-FFF2-40B4-BE49-F238E27FC236}">
                    <a16:creationId xmlns:a16="http://schemas.microsoft.com/office/drawing/2014/main" id="{4A6C0456-9B8E-A796-9109-EE2F6E1585D3}"/>
                  </a:ext>
                </a:extLst>
              </p:cNvPr>
              <p:cNvPicPr/>
              <p:nvPr/>
            </p:nvPicPr>
            <p:blipFill>
              <a:blip r:embed="rId11"/>
              <a:stretch>
                <a:fillRect/>
              </a:stretch>
            </p:blipFill>
            <p:spPr>
              <a:xfrm>
                <a:off x="4211055" y="523120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6" name="Ink 15">
                <a:extLst>
                  <a:ext uri="{FF2B5EF4-FFF2-40B4-BE49-F238E27FC236}">
                    <a16:creationId xmlns:a16="http://schemas.microsoft.com/office/drawing/2014/main" id="{7FA79B7F-91EF-D88F-A473-1CE9455C943E}"/>
                  </a:ext>
                </a:extLst>
              </p14:cNvPr>
              <p14:cNvContentPartPr/>
              <p14:nvPr/>
            </p14:nvContentPartPr>
            <p14:xfrm>
              <a:off x="4391055" y="5324445"/>
              <a:ext cx="360" cy="10080"/>
            </p14:xfrm>
          </p:contentPart>
        </mc:Choice>
        <mc:Fallback xmlns="">
          <p:pic>
            <p:nvPicPr>
              <p:cNvPr id="16" name="Ink 15">
                <a:extLst>
                  <a:ext uri="{FF2B5EF4-FFF2-40B4-BE49-F238E27FC236}">
                    <a16:creationId xmlns:a16="http://schemas.microsoft.com/office/drawing/2014/main" id="{7FA79B7F-91EF-D88F-A473-1CE9455C943E}"/>
                  </a:ext>
                </a:extLst>
              </p:cNvPr>
              <p:cNvPicPr/>
              <p:nvPr/>
            </p:nvPicPr>
            <p:blipFill>
              <a:blip r:embed="rId14"/>
              <a:stretch>
                <a:fillRect/>
              </a:stretch>
            </p:blipFill>
            <p:spPr>
              <a:xfrm>
                <a:off x="4373055" y="5288445"/>
                <a:ext cx="36000" cy="817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7" name="Ink 16">
                <a:extLst>
                  <a:ext uri="{FF2B5EF4-FFF2-40B4-BE49-F238E27FC236}">
                    <a16:creationId xmlns:a16="http://schemas.microsoft.com/office/drawing/2014/main" id="{C4EE9CA7-B268-72E8-F79E-7DEB25D9FF02}"/>
                  </a:ext>
                </a:extLst>
              </p14:cNvPr>
              <p14:cNvContentPartPr/>
              <p14:nvPr/>
            </p14:nvContentPartPr>
            <p14:xfrm>
              <a:off x="4419495" y="5305365"/>
              <a:ext cx="4320" cy="360"/>
            </p14:xfrm>
          </p:contentPart>
        </mc:Choice>
        <mc:Fallback xmlns="">
          <p:pic>
            <p:nvPicPr>
              <p:cNvPr id="17" name="Ink 16">
                <a:extLst>
                  <a:ext uri="{FF2B5EF4-FFF2-40B4-BE49-F238E27FC236}">
                    <a16:creationId xmlns:a16="http://schemas.microsoft.com/office/drawing/2014/main" id="{C4EE9CA7-B268-72E8-F79E-7DEB25D9FF02}"/>
                  </a:ext>
                </a:extLst>
              </p:cNvPr>
              <p:cNvPicPr/>
              <p:nvPr/>
            </p:nvPicPr>
            <p:blipFill>
              <a:blip r:embed="rId16"/>
              <a:stretch>
                <a:fillRect/>
              </a:stretch>
            </p:blipFill>
            <p:spPr>
              <a:xfrm>
                <a:off x="4401495" y="5269365"/>
                <a:ext cx="3996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8" name="Ink 17">
                <a:extLst>
                  <a:ext uri="{FF2B5EF4-FFF2-40B4-BE49-F238E27FC236}">
                    <a16:creationId xmlns:a16="http://schemas.microsoft.com/office/drawing/2014/main" id="{25B1A7CC-92AF-D34C-BF0D-0808FBFE301B}"/>
                  </a:ext>
                </a:extLst>
              </p14:cNvPr>
              <p14:cNvContentPartPr/>
              <p14:nvPr/>
            </p14:nvContentPartPr>
            <p14:xfrm>
              <a:off x="4486095" y="5292045"/>
              <a:ext cx="360" cy="3960"/>
            </p14:xfrm>
          </p:contentPart>
        </mc:Choice>
        <mc:Fallback xmlns="">
          <p:pic>
            <p:nvPicPr>
              <p:cNvPr id="18" name="Ink 17">
                <a:extLst>
                  <a:ext uri="{FF2B5EF4-FFF2-40B4-BE49-F238E27FC236}">
                    <a16:creationId xmlns:a16="http://schemas.microsoft.com/office/drawing/2014/main" id="{25B1A7CC-92AF-D34C-BF0D-0808FBFE301B}"/>
                  </a:ext>
                </a:extLst>
              </p:cNvPr>
              <p:cNvPicPr/>
              <p:nvPr/>
            </p:nvPicPr>
            <p:blipFill>
              <a:blip r:embed="rId18"/>
              <a:stretch>
                <a:fillRect/>
              </a:stretch>
            </p:blipFill>
            <p:spPr>
              <a:xfrm>
                <a:off x="4468095" y="5256045"/>
                <a:ext cx="36000" cy="756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9" name="Ink 18">
                <a:extLst>
                  <a:ext uri="{FF2B5EF4-FFF2-40B4-BE49-F238E27FC236}">
                    <a16:creationId xmlns:a16="http://schemas.microsoft.com/office/drawing/2014/main" id="{541E22D7-2FE6-457E-8B16-7707297E4391}"/>
                  </a:ext>
                </a:extLst>
              </p14:cNvPr>
              <p14:cNvContentPartPr/>
              <p14:nvPr/>
            </p14:nvContentPartPr>
            <p14:xfrm>
              <a:off x="4343175" y="5467365"/>
              <a:ext cx="360" cy="360"/>
            </p14:xfrm>
          </p:contentPart>
        </mc:Choice>
        <mc:Fallback xmlns="">
          <p:pic>
            <p:nvPicPr>
              <p:cNvPr id="19" name="Ink 18">
                <a:extLst>
                  <a:ext uri="{FF2B5EF4-FFF2-40B4-BE49-F238E27FC236}">
                    <a16:creationId xmlns:a16="http://schemas.microsoft.com/office/drawing/2014/main" id="{541E22D7-2FE6-457E-8B16-7707297E4391}"/>
                  </a:ext>
                </a:extLst>
              </p:cNvPr>
              <p:cNvPicPr/>
              <p:nvPr/>
            </p:nvPicPr>
            <p:blipFill>
              <a:blip r:embed="rId11"/>
              <a:stretch>
                <a:fillRect/>
              </a:stretch>
            </p:blipFill>
            <p:spPr>
              <a:xfrm>
                <a:off x="4325175" y="543136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0" name="Ink 19">
                <a:extLst>
                  <a:ext uri="{FF2B5EF4-FFF2-40B4-BE49-F238E27FC236}">
                    <a16:creationId xmlns:a16="http://schemas.microsoft.com/office/drawing/2014/main" id="{1897E9DE-ADC8-7855-AFC7-FDBF9B1BA629}"/>
                  </a:ext>
                </a:extLst>
              </p14:cNvPr>
              <p14:cNvContentPartPr/>
              <p14:nvPr/>
            </p14:nvContentPartPr>
            <p14:xfrm>
              <a:off x="4343175" y="5629005"/>
              <a:ext cx="360" cy="360"/>
            </p14:xfrm>
          </p:contentPart>
        </mc:Choice>
        <mc:Fallback xmlns="">
          <p:pic>
            <p:nvPicPr>
              <p:cNvPr id="20" name="Ink 19">
                <a:extLst>
                  <a:ext uri="{FF2B5EF4-FFF2-40B4-BE49-F238E27FC236}">
                    <a16:creationId xmlns:a16="http://schemas.microsoft.com/office/drawing/2014/main" id="{1897E9DE-ADC8-7855-AFC7-FDBF9B1BA629}"/>
                  </a:ext>
                </a:extLst>
              </p:cNvPr>
              <p:cNvPicPr/>
              <p:nvPr/>
            </p:nvPicPr>
            <p:blipFill>
              <a:blip r:embed="rId11"/>
              <a:stretch>
                <a:fillRect/>
              </a:stretch>
            </p:blipFill>
            <p:spPr>
              <a:xfrm>
                <a:off x="4325175" y="559300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1" name="Ink 20">
                <a:extLst>
                  <a:ext uri="{FF2B5EF4-FFF2-40B4-BE49-F238E27FC236}">
                    <a16:creationId xmlns:a16="http://schemas.microsoft.com/office/drawing/2014/main" id="{3454860D-195F-01F5-0532-EB0C0A045101}"/>
                  </a:ext>
                </a:extLst>
              </p14:cNvPr>
              <p14:cNvContentPartPr/>
              <p14:nvPr/>
            </p14:nvContentPartPr>
            <p14:xfrm>
              <a:off x="4391055" y="5524245"/>
              <a:ext cx="360" cy="360"/>
            </p14:xfrm>
          </p:contentPart>
        </mc:Choice>
        <mc:Fallback xmlns="">
          <p:pic>
            <p:nvPicPr>
              <p:cNvPr id="21" name="Ink 20">
                <a:extLst>
                  <a:ext uri="{FF2B5EF4-FFF2-40B4-BE49-F238E27FC236}">
                    <a16:creationId xmlns:a16="http://schemas.microsoft.com/office/drawing/2014/main" id="{3454860D-195F-01F5-0532-EB0C0A045101}"/>
                  </a:ext>
                </a:extLst>
              </p:cNvPr>
              <p:cNvPicPr/>
              <p:nvPr/>
            </p:nvPicPr>
            <p:blipFill>
              <a:blip r:embed="rId11"/>
              <a:stretch>
                <a:fillRect/>
              </a:stretch>
            </p:blipFill>
            <p:spPr>
              <a:xfrm>
                <a:off x="4373055" y="548824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2" name="Ink 21">
                <a:extLst>
                  <a:ext uri="{FF2B5EF4-FFF2-40B4-BE49-F238E27FC236}">
                    <a16:creationId xmlns:a16="http://schemas.microsoft.com/office/drawing/2014/main" id="{7A35A662-4837-AB7E-851E-9E80C7E1E227}"/>
                  </a:ext>
                </a:extLst>
              </p14:cNvPr>
              <p14:cNvContentPartPr/>
              <p14:nvPr/>
            </p14:nvContentPartPr>
            <p14:xfrm>
              <a:off x="4238415" y="5339565"/>
              <a:ext cx="360" cy="4320"/>
            </p14:xfrm>
          </p:contentPart>
        </mc:Choice>
        <mc:Fallback xmlns="">
          <p:pic>
            <p:nvPicPr>
              <p:cNvPr id="22" name="Ink 21">
                <a:extLst>
                  <a:ext uri="{FF2B5EF4-FFF2-40B4-BE49-F238E27FC236}">
                    <a16:creationId xmlns:a16="http://schemas.microsoft.com/office/drawing/2014/main" id="{7A35A662-4837-AB7E-851E-9E80C7E1E227}"/>
                  </a:ext>
                </a:extLst>
              </p:cNvPr>
              <p:cNvPicPr/>
              <p:nvPr/>
            </p:nvPicPr>
            <p:blipFill>
              <a:blip r:embed="rId23"/>
              <a:stretch>
                <a:fillRect/>
              </a:stretch>
            </p:blipFill>
            <p:spPr>
              <a:xfrm>
                <a:off x="4220415" y="5303925"/>
                <a:ext cx="36000" cy="759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3" name="Ink 22">
                <a:extLst>
                  <a:ext uri="{FF2B5EF4-FFF2-40B4-BE49-F238E27FC236}">
                    <a16:creationId xmlns:a16="http://schemas.microsoft.com/office/drawing/2014/main" id="{F678DD34-6E2B-3EA5-DC61-CEC2AC762832}"/>
                  </a:ext>
                </a:extLst>
              </p14:cNvPr>
              <p14:cNvContentPartPr/>
              <p14:nvPr/>
            </p14:nvContentPartPr>
            <p14:xfrm>
              <a:off x="4295655" y="5448285"/>
              <a:ext cx="10080" cy="360"/>
            </p14:xfrm>
          </p:contentPart>
        </mc:Choice>
        <mc:Fallback xmlns="">
          <p:pic>
            <p:nvPicPr>
              <p:cNvPr id="23" name="Ink 22">
                <a:extLst>
                  <a:ext uri="{FF2B5EF4-FFF2-40B4-BE49-F238E27FC236}">
                    <a16:creationId xmlns:a16="http://schemas.microsoft.com/office/drawing/2014/main" id="{F678DD34-6E2B-3EA5-DC61-CEC2AC762832}"/>
                  </a:ext>
                </a:extLst>
              </p:cNvPr>
              <p:cNvPicPr/>
              <p:nvPr/>
            </p:nvPicPr>
            <p:blipFill>
              <a:blip r:embed="rId25"/>
              <a:stretch>
                <a:fillRect/>
              </a:stretch>
            </p:blipFill>
            <p:spPr>
              <a:xfrm>
                <a:off x="4277655" y="5412285"/>
                <a:ext cx="4572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4" name="Ink 23">
                <a:extLst>
                  <a:ext uri="{FF2B5EF4-FFF2-40B4-BE49-F238E27FC236}">
                    <a16:creationId xmlns:a16="http://schemas.microsoft.com/office/drawing/2014/main" id="{286C48F2-6C91-7B89-65AC-F93D59D76C7E}"/>
                  </a:ext>
                </a:extLst>
              </p14:cNvPr>
              <p14:cNvContentPartPr/>
              <p14:nvPr/>
            </p14:nvContentPartPr>
            <p14:xfrm>
              <a:off x="4248135" y="5419485"/>
              <a:ext cx="360" cy="360"/>
            </p14:xfrm>
          </p:contentPart>
        </mc:Choice>
        <mc:Fallback xmlns="">
          <p:pic>
            <p:nvPicPr>
              <p:cNvPr id="24" name="Ink 23">
                <a:extLst>
                  <a:ext uri="{FF2B5EF4-FFF2-40B4-BE49-F238E27FC236}">
                    <a16:creationId xmlns:a16="http://schemas.microsoft.com/office/drawing/2014/main" id="{286C48F2-6C91-7B89-65AC-F93D59D76C7E}"/>
                  </a:ext>
                </a:extLst>
              </p:cNvPr>
              <p:cNvPicPr/>
              <p:nvPr/>
            </p:nvPicPr>
            <p:blipFill>
              <a:blip r:embed="rId11"/>
              <a:stretch>
                <a:fillRect/>
              </a:stretch>
            </p:blipFill>
            <p:spPr>
              <a:xfrm>
                <a:off x="4230135" y="538348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5" name="Ink 24">
                <a:extLst>
                  <a:ext uri="{FF2B5EF4-FFF2-40B4-BE49-F238E27FC236}">
                    <a16:creationId xmlns:a16="http://schemas.microsoft.com/office/drawing/2014/main" id="{19FB3FEC-2A85-1123-9129-7A834C5E30F3}"/>
                  </a:ext>
                </a:extLst>
              </p14:cNvPr>
              <p14:cNvContentPartPr/>
              <p14:nvPr/>
            </p14:nvContentPartPr>
            <p14:xfrm>
              <a:off x="4447935" y="5276565"/>
              <a:ext cx="360" cy="360"/>
            </p14:xfrm>
          </p:contentPart>
        </mc:Choice>
        <mc:Fallback xmlns="">
          <p:pic>
            <p:nvPicPr>
              <p:cNvPr id="25" name="Ink 24">
                <a:extLst>
                  <a:ext uri="{FF2B5EF4-FFF2-40B4-BE49-F238E27FC236}">
                    <a16:creationId xmlns:a16="http://schemas.microsoft.com/office/drawing/2014/main" id="{19FB3FEC-2A85-1123-9129-7A834C5E30F3}"/>
                  </a:ext>
                </a:extLst>
              </p:cNvPr>
              <p:cNvPicPr/>
              <p:nvPr/>
            </p:nvPicPr>
            <p:blipFill>
              <a:blip r:embed="rId11"/>
              <a:stretch>
                <a:fillRect/>
              </a:stretch>
            </p:blipFill>
            <p:spPr>
              <a:xfrm>
                <a:off x="4429935" y="524056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8" name="Ink 27">
                <a:extLst>
                  <a:ext uri="{FF2B5EF4-FFF2-40B4-BE49-F238E27FC236}">
                    <a16:creationId xmlns:a16="http://schemas.microsoft.com/office/drawing/2014/main" id="{FF98D537-4C55-B465-F4C4-714AE152B4E9}"/>
                  </a:ext>
                </a:extLst>
              </p14:cNvPr>
              <p14:cNvContentPartPr/>
              <p14:nvPr/>
            </p14:nvContentPartPr>
            <p14:xfrm>
              <a:off x="4505175" y="5495805"/>
              <a:ext cx="360" cy="360"/>
            </p14:xfrm>
          </p:contentPart>
        </mc:Choice>
        <mc:Fallback xmlns="">
          <p:pic>
            <p:nvPicPr>
              <p:cNvPr id="28" name="Ink 27">
                <a:extLst>
                  <a:ext uri="{FF2B5EF4-FFF2-40B4-BE49-F238E27FC236}">
                    <a16:creationId xmlns:a16="http://schemas.microsoft.com/office/drawing/2014/main" id="{FF98D537-4C55-B465-F4C4-714AE152B4E9}"/>
                  </a:ext>
                </a:extLst>
              </p:cNvPr>
              <p:cNvPicPr/>
              <p:nvPr/>
            </p:nvPicPr>
            <p:blipFill>
              <a:blip r:embed="rId11"/>
              <a:stretch>
                <a:fillRect/>
              </a:stretch>
            </p:blipFill>
            <p:spPr>
              <a:xfrm>
                <a:off x="4487175" y="545980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9" name="Ink 28">
                <a:extLst>
                  <a:ext uri="{FF2B5EF4-FFF2-40B4-BE49-F238E27FC236}">
                    <a16:creationId xmlns:a16="http://schemas.microsoft.com/office/drawing/2014/main" id="{C17470E9-6F18-BD1A-E7B7-470D4FAC0DAC}"/>
                  </a:ext>
                </a:extLst>
              </p14:cNvPr>
              <p14:cNvContentPartPr/>
              <p14:nvPr/>
            </p14:nvContentPartPr>
            <p14:xfrm>
              <a:off x="4505175" y="5591205"/>
              <a:ext cx="360" cy="360"/>
            </p14:xfrm>
          </p:contentPart>
        </mc:Choice>
        <mc:Fallback xmlns="">
          <p:pic>
            <p:nvPicPr>
              <p:cNvPr id="29" name="Ink 28">
                <a:extLst>
                  <a:ext uri="{FF2B5EF4-FFF2-40B4-BE49-F238E27FC236}">
                    <a16:creationId xmlns:a16="http://schemas.microsoft.com/office/drawing/2014/main" id="{C17470E9-6F18-BD1A-E7B7-470D4FAC0DAC}"/>
                  </a:ext>
                </a:extLst>
              </p:cNvPr>
              <p:cNvPicPr/>
              <p:nvPr/>
            </p:nvPicPr>
            <p:blipFill>
              <a:blip r:embed="rId11"/>
              <a:stretch>
                <a:fillRect/>
              </a:stretch>
            </p:blipFill>
            <p:spPr>
              <a:xfrm>
                <a:off x="4487175" y="555520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0" name="Ink 29">
                <a:extLst>
                  <a:ext uri="{FF2B5EF4-FFF2-40B4-BE49-F238E27FC236}">
                    <a16:creationId xmlns:a16="http://schemas.microsoft.com/office/drawing/2014/main" id="{909FAE3F-2145-58F7-62FC-5B69DBAE27DE}"/>
                  </a:ext>
                </a:extLst>
              </p14:cNvPr>
              <p14:cNvContentPartPr/>
              <p14:nvPr/>
            </p14:nvContentPartPr>
            <p14:xfrm>
              <a:off x="5781735" y="5276565"/>
              <a:ext cx="360" cy="360"/>
            </p14:xfrm>
          </p:contentPart>
        </mc:Choice>
        <mc:Fallback xmlns="">
          <p:pic>
            <p:nvPicPr>
              <p:cNvPr id="30" name="Ink 29">
                <a:extLst>
                  <a:ext uri="{FF2B5EF4-FFF2-40B4-BE49-F238E27FC236}">
                    <a16:creationId xmlns:a16="http://schemas.microsoft.com/office/drawing/2014/main" id="{909FAE3F-2145-58F7-62FC-5B69DBAE27DE}"/>
                  </a:ext>
                </a:extLst>
              </p:cNvPr>
              <p:cNvPicPr/>
              <p:nvPr/>
            </p:nvPicPr>
            <p:blipFill>
              <a:blip r:embed="rId11"/>
              <a:stretch>
                <a:fillRect/>
              </a:stretch>
            </p:blipFill>
            <p:spPr>
              <a:xfrm>
                <a:off x="5763735" y="524056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31" name="Ink 30">
                <a:extLst>
                  <a:ext uri="{FF2B5EF4-FFF2-40B4-BE49-F238E27FC236}">
                    <a16:creationId xmlns:a16="http://schemas.microsoft.com/office/drawing/2014/main" id="{11F2AE27-FF56-38D8-1026-87A5DD3B786D}"/>
                  </a:ext>
                </a:extLst>
              </p14:cNvPr>
              <p14:cNvContentPartPr/>
              <p14:nvPr/>
            </p14:nvContentPartPr>
            <p14:xfrm>
              <a:off x="5819535" y="5295645"/>
              <a:ext cx="360" cy="360"/>
            </p14:xfrm>
          </p:contentPart>
        </mc:Choice>
        <mc:Fallback xmlns="">
          <p:pic>
            <p:nvPicPr>
              <p:cNvPr id="31" name="Ink 30">
                <a:extLst>
                  <a:ext uri="{FF2B5EF4-FFF2-40B4-BE49-F238E27FC236}">
                    <a16:creationId xmlns:a16="http://schemas.microsoft.com/office/drawing/2014/main" id="{11F2AE27-FF56-38D8-1026-87A5DD3B786D}"/>
                  </a:ext>
                </a:extLst>
              </p:cNvPr>
              <p:cNvPicPr/>
              <p:nvPr/>
            </p:nvPicPr>
            <p:blipFill>
              <a:blip r:embed="rId11"/>
              <a:stretch>
                <a:fillRect/>
              </a:stretch>
            </p:blipFill>
            <p:spPr>
              <a:xfrm>
                <a:off x="5801535" y="525964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2" name="Ink 31">
                <a:extLst>
                  <a:ext uri="{FF2B5EF4-FFF2-40B4-BE49-F238E27FC236}">
                    <a16:creationId xmlns:a16="http://schemas.microsoft.com/office/drawing/2014/main" id="{F178DF31-54B6-3F5B-2257-D7905ABA16D6}"/>
                  </a:ext>
                </a:extLst>
              </p14:cNvPr>
              <p14:cNvContentPartPr/>
              <p14:nvPr/>
            </p14:nvContentPartPr>
            <p14:xfrm>
              <a:off x="5876775" y="5276565"/>
              <a:ext cx="360" cy="360"/>
            </p14:xfrm>
          </p:contentPart>
        </mc:Choice>
        <mc:Fallback xmlns="">
          <p:pic>
            <p:nvPicPr>
              <p:cNvPr id="32" name="Ink 31">
                <a:extLst>
                  <a:ext uri="{FF2B5EF4-FFF2-40B4-BE49-F238E27FC236}">
                    <a16:creationId xmlns:a16="http://schemas.microsoft.com/office/drawing/2014/main" id="{F178DF31-54B6-3F5B-2257-D7905ABA16D6}"/>
                  </a:ext>
                </a:extLst>
              </p:cNvPr>
              <p:cNvPicPr/>
              <p:nvPr/>
            </p:nvPicPr>
            <p:blipFill>
              <a:blip r:embed="rId11"/>
              <a:stretch>
                <a:fillRect/>
              </a:stretch>
            </p:blipFill>
            <p:spPr>
              <a:xfrm>
                <a:off x="5858775" y="5240565"/>
                <a:ext cx="360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3" name="Ink 32">
                <a:extLst>
                  <a:ext uri="{FF2B5EF4-FFF2-40B4-BE49-F238E27FC236}">
                    <a16:creationId xmlns:a16="http://schemas.microsoft.com/office/drawing/2014/main" id="{4F143BF6-0B3C-DA2F-868C-87DEE161AC17}"/>
                  </a:ext>
                </a:extLst>
              </p14:cNvPr>
              <p14:cNvContentPartPr/>
              <p14:nvPr/>
            </p14:nvContentPartPr>
            <p14:xfrm>
              <a:off x="5914935" y="5295645"/>
              <a:ext cx="3960" cy="360"/>
            </p14:xfrm>
          </p:contentPart>
        </mc:Choice>
        <mc:Fallback xmlns="">
          <p:pic>
            <p:nvPicPr>
              <p:cNvPr id="33" name="Ink 32">
                <a:extLst>
                  <a:ext uri="{FF2B5EF4-FFF2-40B4-BE49-F238E27FC236}">
                    <a16:creationId xmlns:a16="http://schemas.microsoft.com/office/drawing/2014/main" id="{4F143BF6-0B3C-DA2F-868C-87DEE161AC17}"/>
                  </a:ext>
                </a:extLst>
              </p:cNvPr>
              <p:cNvPicPr/>
              <p:nvPr/>
            </p:nvPicPr>
            <p:blipFill>
              <a:blip r:embed="rId16"/>
              <a:stretch>
                <a:fillRect/>
              </a:stretch>
            </p:blipFill>
            <p:spPr>
              <a:xfrm>
                <a:off x="5896935" y="5259645"/>
                <a:ext cx="3960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34" name="Ink 33">
                <a:extLst>
                  <a:ext uri="{FF2B5EF4-FFF2-40B4-BE49-F238E27FC236}">
                    <a16:creationId xmlns:a16="http://schemas.microsoft.com/office/drawing/2014/main" id="{6A3DD73A-08E2-5653-A12E-E5075F440B7D}"/>
                  </a:ext>
                </a:extLst>
              </p14:cNvPr>
              <p14:cNvContentPartPr/>
              <p14:nvPr/>
            </p14:nvContentPartPr>
            <p14:xfrm>
              <a:off x="5962455" y="5305365"/>
              <a:ext cx="360" cy="360"/>
            </p14:xfrm>
          </p:contentPart>
        </mc:Choice>
        <mc:Fallback xmlns="">
          <p:pic>
            <p:nvPicPr>
              <p:cNvPr id="34" name="Ink 33">
                <a:extLst>
                  <a:ext uri="{FF2B5EF4-FFF2-40B4-BE49-F238E27FC236}">
                    <a16:creationId xmlns:a16="http://schemas.microsoft.com/office/drawing/2014/main" id="{6A3DD73A-08E2-5653-A12E-E5075F440B7D}"/>
                  </a:ext>
                </a:extLst>
              </p:cNvPr>
              <p:cNvPicPr/>
              <p:nvPr/>
            </p:nvPicPr>
            <p:blipFill>
              <a:blip r:embed="rId11"/>
              <a:stretch>
                <a:fillRect/>
              </a:stretch>
            </p:blipFill>
            <p:spPr>
              <a:xfrm>
                <a:off x="5944455" y="5269365"/>
                <a:ext cx="36000" cy="72000"/>
              </a:xfrm>
              <a:prstGeom prst="rect">
                <a:avLst/>
              </a:prstGeom>
            </p:spPr>
          </p:pic>
        </mc:Fallback>
      </mc:AlternateContent>
      <p:sp>
        <p:nvSpPr>
          <p:cNvPr id="35" name="TextBox 34">
            <a:extLst>
              <a:ext uri="{FF2B5EF4-FFF2-40B4-BE49-F238E27FC236}">
                <a16:creationId xmlns:a16="http://schemas.microsoft.com/office/drawing/2014/main" id="{4C4EE2B1-CEA7-EB5E-F256-C69B5318759C}"/>
              </a:ext>
            </a:extLst>
          </p:cNvPr>
          <p:cNvSpPr txBox="1"/>
          <p:nvPr/>
        </p:nvSpPr>
        <p:spPr>
          <a:xfrm>
            <a:off x="4586483" y="1433083"/>
            <a:ext cx="2751944" cy="830997"/>
          </a:xfrm>
          <a:prstGeom prst="rect">
            <a:avLst/>
          </a:prstGeom>
          <a:noFill/>
        </p:spPr>
        <p:txBody>
          <a:bodyPr wrap="square" rtlCol="0">
            <a:spAutoFit/>
          </a:bodyPr>
          <a:lstStyle/>
          <a:p>
            <a:pPr algn="ctr"/>
            <a:r>
              <a:rPr lang="en-CA" sz="1200" dirty="0">
                <a:latin typeface="Arial Black" panose="020B0A04020102020204" pitchFamily="34" charset="0"/>
              </a:rPr>
              <a:t>Omicron induces trained innate immunity providing </a:t>
            </a:r>
          </a:p>
          <a:p>
            <a:pPr algn="ctr"/>
            <a:r>
              <a:rPr lang="en-CA" sz="1200" dirty="0">
                <a:latin typeface="Arial Black" panose="020B0A04020102020204" pitchFamily="34" charset="0"/>
              </a:rPr>
              <a:t>heterologous protection against all-cause mortality!</a:t>
            </a:r>
          </a:p>
        </p:txBody>
      </p:sp>
      <p:sp>
        <p:nvSpPr>
          <p:cNvPr id="36" name="TextBox 35">
            <a:extLst>
              <a:ext uri="{FF2B5EF4-FFF2-40B4-BE49-F238E27FC236}">
                <a16:creationId xmlns:a16="http://schemas.microsoft.com/office/drawing/2014/main" id="{54EE364A-544D-00D2-4409-CCEB7C5F9F17}"/>
              </a:ext>
            </a:extLst>
          </p:cNvPr>
          <p:cNvSpPr txBox="1"/>
          <p:nvPr/>
        </p:nvSpPr>
        <p:spPr>
          <a:xfrm>
            <a:off x="3114675" y="2457450"/>
            <a:ext cx="2409825" cy="1200329"/>
          </a:xfrm>
          <a:prstGeom prst="rect">
            <a:avLst/>
          </a:prstGeom>
          <a:noFill/>
        </p:spPr>
        <p:txBody>
          <a:bodyPr wrap="square" rtlCol="0">
            <a:spAutoFit/>
          </a:bodyPr>
          <a:lstStyle/>
          <a:p>
            <a:r>
              <a:rPr lang="en-CA" sz="1200" dirty="0">
                <a:latin typeface="Arial Black" panose="020B0A04020102020204" pitchFamily="34" charset="0"/>
              </a:rPr>
              <a:t>First dose of mRNA induces trained innate immunity providing heterologous protection against all-cause mortality!</a:t>
            </a:r>
          </a:p>
        </p:txBody>
      </p:sp>
      <p:cxnSp>
        <p:nvCxnSpPr>
          <p:cNvPr id="38" name="Straight Connector 37">
            <a:extLst>
              <a:ext uri="{FF2B5EF4-FFF2-40B4-BE49-F238E27FC236}">
                <a16:creationId xmlns:a16="http://schemas.microsoft.com/office/drawing/2014/main" id="{10BC0CEA-410A-80CB-9641-5A7B5150094A}"/>
              </a:ext>
            </a:extLst>
          </p:cNvPr>
          <p:cNvCxnSpPr/>
          <p:nvPr/>
        </p:nvCxnSpPr>
        <p:spPr>
          <a:xfrm>
            <a:off x="4305735" y="3714299"/>
            <a:ext cx="0" cy="1505746"/>
          </a:xfrm>
          <a:prstGeom prst="line">
            <a:avLst/>
          </a:prstGeom>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35">
            <p14:nvContentPartPr>
              <p14:cNvPr id="39" name="Ink 38">
                <a:extLst>
                  <a:ext uri="{FF2B5EF4-FFF2-40B4-BE49-F238E27FC236}">
                    <a16:creationId xmlns:a16="http://schemas.microsoft.com/office/drawing/2014/main" id="{32F03296-CBBC-903D-E3EF-933A36C24141}"/>
                  </a:ext>
                </a:extLst>
              </p14:cNvPr>
              <p14:cNvContentPartPr/>
              <p14:nvPr/>
            </p14:nvContentPartPr>
            <p14:xfrm>
              <a:off x="7324695" y="2152485"/>
              <a:ext cx="360" cy="360"/>
            </p14:xfrm>
          </p:contentPart>
        </mc:Choice>
        <mc:Fallback xmlns="">
          <p:pic>
            <p:nvPicPr>
              <p:cNvPr id="39" name="Ink 38">
                <a:extLst>
                  <a:ext uri="{FF2B5EF4-FFF2-40B4-BE49-F238E27FC236}">
                    <a16:creationId xmlns:a16="http://schemas.microsoft.com/office/drawing/2014/main" id="{32F03296-CBBC-903D-E3EF-933A36C24141}"/>
                  </a:ext>
                </a:extLst>
              </p:cNvPr>
              <p:cNvPicPr/>
              <p:nvPr/>
            </p:nvPicPr>
            <p:blipFill>
              <a:blip r:embed="rId36"/>
              <a:stretch>
                <a:fillRect/>
              </a:stretch>
            </p:blipFill>
            <p:spPr>
              <a:xfrm>
                <a:off x="7234695" y="1972485"/>
                <a:ext cx="180000" cy="3600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40" name="Ink 39">
                <a:extLst>
                  <a:ext uri="{FF2B5EF4-FFF2-40B4-BE49-F238E27FC236}">
                    <a16:creationId xmlns:a16="http://schemas.microsoft.com/office/drawing/2014/main" id="{69EC8892-BED6-5185-A3AE-483882FCD715}"/>
                  </a:ext>
                </a:extLst>
              </p14:cNvPr>
              <p14:cNvContentPartPr/>
              <p14:nvPr/>
            </p14:nvContentPartPr>
            <p14:xfrm>
              <a:off x="4152735" y="3619485"/>
              <a:ext cx="360" cy="360"/>
            </p14:xfrm>
          </p:contentPart>
        </mc:Choice>
        <mc:Fallback xmlns="">
          <p:pic>
            <p:nvPicPr>
              <p:cNvPr id="40" name="Ink 39">
                <a:extLst>
                  <a:ext uri="{FF2B5EF4-FFF2-40B4-BE49-F238E27FC236}">
                    <a16:creationId xmlns:a16="http://schemas.microsoft.com/office/drawing/2014/main" id="{69EC8892-BED6-5185-A3AE-483882FCD715}"/>
                  </a:ext>
                </a:extLst>
              </p:cNvPr>
              <p:cNvPicPr/>
              <p:nvPr/>
            </p:nvPicPr>
            <p:blipFill>
              <a:blip r:embed="rId36"/>
              <a:stretch>
                <a:fillRect/>
              </a:stretch>
            </p:blipFill>
            <p:spPr>
              <a:xfrm>
                <a:off x="4062735" y="3439485"/>
                <a:ext cx="180000" cy="360000"/>
              </a:xfrm>
              <a:prstGeom prst="rect">
                <a:avLst/>
              </a:prstGeom>
            </p:spPr>
          </p:pic>
        </mc:Fallback>
      </mc:AlternateContent>
      <p:sp>
        <p:nvSpPr>
          <p:cNvPr id="2" name="TextBox 1">
            <a:extLst>
              <a:ext uri="{FF2B5EF4-FFF2-40B4-BE49-F238E27FC236}">
                <a16:creationId xmlns:a16="http://schemas.microsoft.com/office/drawing/2014/main" id="{C64CE121-609C-B6AB-A97C-B43C215D3BCE}"/>
              </a:ext>
            </a:extLst>
          </p:cNvPr>
          <p:cNvSpPr txBox="1"/>
          <p:nvPr/>
        </p:nvSpPr>
        <p:spPr>
          <a:xfrm>
            <a:off x="8353960" y="2318950"/>
            <a:ext cx="2962275" cy="1477328"/>
          </a:xfrm>
          <a:prstGeom prst="rect">
            <a:avLst/>
          </a:prstGeom>
          <a:solidFill>
            <a:schemeClr val="accent5">
              <a:lumMod val="75000"/>
            </a:schemeClr>
          </a:solidFill>
        </p:spPr>
        <p:txBody>
          <a:bodyPr wrap="square" rtlCol="0">
            <a:spAutoFit/>
          </a:bodyPr>
          <a:lstStyle/>
          <a:p>
            <a:r>
              <a:rPr lang="en-CA" dirty="0">
                <a:solidFill>
                  <a:schemeClr val="bg1"/>
                </a:solidFill>
                <a:latin typeface="Arial Black" panose="020B0A04020102020204" pitchFamily="34" charset="0"/>
              </a:rPr>
              <a:t>There were two key periods when negative excess all-cause mortality was observed in the UK.</a:t>
            </a:r>
          </a:p>
        </p:txBody>
      </p:sp>
    </p:spTree>
    <p:extLst>
      <p:ext uri="{BB962C8B-B14F-4D97-AF65-F5344CB8AC3E}">
        <p14:creationId xmlns:p14="http://schemas.microsoft.com/office/powerpoint/2010/main" val="5429243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C332D1-FDF0-E743-423D-079FFF08DB03}"/>
              </a:ext>
            </a:extLst>
          </p:cNvPr>
          <p:cNvSpPr txBox="1"/>
          <p:nvPr/>
        </p:nvSpPr>
        <p:spPr>
          <a:xfrm>
            <a:off x="414336" y="91470"/>
            <a:ext cx="11268075" cy="738664"/>
          </a:xfrm>
          <a:prstGeom prst="rect">
            <a:avLst/>
          </a:prstGeom>
          <a:solidFill>
            <a:schemeClr val="tx2">
              <a:lumMod val="10000"/>
              <a:lumOff val="90000"/>
            </a:schemeClr>
          </a:solidFill>
          <a:ln w="38100">
            <a:solidFill>
              <a:schemeClr val="accent5">
                <a:lumMod val="75000"/>
              </a:schemeClr>
            </a:solidFill>
          </a:ln>
        </p:spPr>
        <p:txBody>
          <a:bodyPr wrap="square">
            <a:spAutoFit/>
          </a:bodyPr>
          <a:lstStyle/>
          <a:p>
            <a:r>
              <a:rPr lang="en-CA" sz="1400" b="1" dirty="0">
                <a:latin typeface="Arial Black" panose="020B0A04020102020204" pitchFamily="34" charset="0"/>
              </a:rPr>
              <a:t>Laderoute MP. </a:t>
            </a:r>
            <a:r>
              <a:rPr lang="en-US" sz="1400" dirty="0">
                <a:latin typeface="Arial Black" panose="020B0A04020102020204" pitchFamily="34" charset="0"/>
              </a:rPr>
              <a:t>The Marvels of the HERV-K102 Virus-Anti-Virus Protection System of Humans Including Shed (Horizontal) Population Protection (and the Harms of Gene Therapy Shedding), </a:t>
            </a:r>
            <a:r>
              <a:rPr lang="en-US" sz="1400" b="1" dirty="0">
                <a:solidFill>
                  <a:schemeClr val="tx2">
                    <a:lumMod val="75000"/>
                    <a:lumOff val="25000"/>
                  </a:schemeClr>
                </a:solidFill>
                <a:latin typeface="Arial Black" panose="020B0A04020102020204" pitchFamily="34" charset="0"/>
              </a:rPr>
              <a:t>March 5, 2024</a:t>
            </a:r>
            <a:r>
              <a:rPr lang="en-US" sz="1400" dirty="0">
                <a:latin typeface="Arial Black" panose="020B0A04020102020204" pitchFamily="34" charset="0"/>
              </a:rPr>
              <a:t>. </a:t>
            </a:r>
            <a:r>
              <a:rPr lang="en-CA" sz="1400" dirty="0">
                <a:latin typeface="Arial Black" panose="020B0A04020102020204" pitchFamily="34" charset="0"/>
              </a:rPr>
              <a:t>https://hervk102.substack.com/p/the-marvels-of-the-herv-k102-virus.</a:t>
            </a:r>
          </a:p>
        </p:txBody>
      </p:sp>
      <p:pic>
        <p:nvPicPr>
          <p:cNvPr id="4" name="Picture 3">
            <a:extLst>
              <a:ext uri="{FF2B5EF4-FFF2-40B4-BE49-F238E27FC236}">
                <a16:creationId xmlns:a16="http://schemas.microsoft.com/office/drawing/2014/main" id="{B0B1A82D-D6B3-989B-3FE7-2BA36A8E3657}"/>
              </a:ext>
            </a:extLst>
          </p:cNvPr>
          <p:cNvPicPr>
            <a:picLocks noChangeAspect="1"/>
          </p:cNvPicPr>
          <p:nvPr/>
        </p:nvPicPr>
        <p:blipFill>
          <a:blip r:embed="rId2"/>
          <a:stretch>
            <a:fillRect/>
          </a:stretch>
        </p:blipFill>
        <p:spPr>
          <a:xfrm>
            <a:off x="0" y="1684972"/>
            <a:ext cx="11766579" cy="3695700"/>
          </a:xfrm>
          <a:prstGeom prst="rect">
            <a:avLst/>
          </a:prstGeom>
        </p:spPr>
      </p:pic>
      <p:sp>
        <p:nvSpPr>
          <p:cNvPr id="5" name="TextBox 4">
            <a:extLst>
              <a:ext uri="{FF2B5EF4-FFF2-40B4-BE49-F238E27FC236}">
                <a16:creationId xmlns:a16="http://schemas.microsoft.com/office/drawing/2014/main" id="{F22E4BA5-28DB-DF24-74B4-2AAD3DD56CDF}"/>
              </a:ext>
            </a:extLst>
          </p:cNvPr>
          <p:cNvSpPr txBox="1"/>
          <p:nvPr/>
        </p:nvSpPr>
        <p:spPr>
          <a:xfrm>
            <a:off x="181251" y="925887"/>
            <a:ext cx="11501160" cy="646331"/>
          </a:xfrm>
          <a:prstGeom prst="rect">
            <a:avLst/>
          </a:prstGeom>
          <a:solidFill>
            <a:schemeClr val="accent5">
              <a:lumMod val="20000"/>
              <a:lumOff val="80000"/>
            </a:schemeClr>
          </a:solidFill>
        </p:spPr>
        <p:txBody>
          <a:bodyPr wrap="square" rtlCol="0">
            <a:spAutoFit/>
          </a:bodyPr>
          <a:lstStyle/>
          <a:p>
            <a:pPr algn="ctr"/>
            <a:r>
              <a:rPr lang="en-CA" dirty="0">
                <a:latin typeface="Arial Black" panose="020B0A04020102020204" pitchFamily="34" charset="0"/>
              </a:rPr>
              <a:t>Around the time that about 50% of the 65 to 75 years of age had received a particular dose, what immediately happened to the mortality rates about 10-14 days later ? </a:t>
            </a:r>
          </a:p>
        </p:txBody>
      </p:sp>
      <p:sp>
        <p:nvSpPr>
          <p:cNvPr id="2" name="TextBox 1">
            <a:extLst>
              <a:ext uri="{FF2B5EF4-FFF2-40B4-BE49-F238E27FC236}">
                <a16:creationId xmlns:a16="http://schemas.microsoft.com/office/drawing/2014/main" id="{E2EED4BB-228E-7864-3A7E-81A9AAF282B6}"/>
              </a:ext>
            </a:extLst>
          </p:cNvPr>
          <p:cNvSpPr txBox="1"/>
          <p:nvPr/>
        </p:nvSpPr>
        <p:spPr>
          <a:xfrm>
            <a:off x="106510" y="5380672"/>
            <a:ext cx="11650637" cy="1477328"/>
          </a:xfrm>
          <a:prstGeom prst="rect">
            <a:avLst/>
          </a:prstGeom>
          <a:noFill/>
        </p:spPr>
        <p:txBody>
          <a:bodyPr wrap="square" rtlCol="0">
            <a:spAutoFit/>
          </a:bodyPr>
          <a:lstStyle/>
          <a:p>
            <a:r>
              <a:rPr lang="en-CA" dirty="0">
                <a:solidFill>
                  <a:schemeClr val="accent4">
                    <a:lumMod val="50000"/>
                  </a:schemeClr>
                </a:solidFill>
              </a:rPr>
              <a:t>NB: </a:t>
            </a:r>
            <a:r>
              <a:rPr lang="en-CA" b="1" dirty="0">
                <a:solidFill>
                  <a:schemeClr val="accent4">
                    <a:lumMod val="50000"/>
                  </a:schemeClr>
                </a:solidFill>
              </a:rPr>
              <a:t>Omicron [E] decreased mortality rates in both the vaxed and </a:t>
            </a:r>
            <a:r>
              <a:rPr lang="en-CA" b="1" dirty="0" err="1">
                <a:solidFill>
                  <a:schemeClr val="accent4">
                    <a:lumMod val="50000"/>
                  </a:schemeClr>
                </a:solidFill>
              </a:rPr>
              <a:t>unvaxed</a:t>
            </a:r>
            <a:r>
              <a:rPr lang="en-CA" b="1" dirty="0">
                <a:solidFill>
                  <a:schemeClr val="accent4">
                    <a:lumMod val="50000"/>
                  </a:schemeClr>
                </a:solidFill>
              </a:rPr>
              <a:t> for C19 and non-C19. </a:t>
            </a:r>
            <a:r>
              <a:rPr lang="en-CA" dirty="0">
                <a:solidFill>
                  <a:schemeClr val="accent4">
                    <a:lumMod val="50000"/>
                  </a:schemeClr>
                </a:solidFill>
              </a:rPr>
              <a:t>The same thing happened for the first Pfizer-</a:t>
            </a:r>
            <a:r>
              <a:rPr lang="en-CA" dirty="0" err="1">
                <a:solidFill>
                  <a:schemeClr val="accent4">
                    <a:lumMod val="50000"/>
                  </a:schemeClr>
                </a:solidFill>
              </a:rPr>
              <a:t>BIoNTech</a:t>
            </a:r>
            <a:r>
              <a:rPr lang="en-CA" dirty="0">
                <a:solidFill>
                  <a:schemeClr val="accent4">
                    <a:lumMod val="50000"/>
                  </a:schemeClr>
                </a:solidFill>
              </a:rPr>
              <a:t> mRNA dose [A] except the vaccine was toxic and induced non-C19 deaths. </a:t>
            </a:r>
          </a:p>
          <a:p>
            <a:r>
              <a:rPr lang="en-CA" b="1" dirty="0">
                <a:solidFill>
                  <a:schemeClr val="accent4">
                    <a:lumMod val="50000"/>
                  </a:schemeClr>
                </a:solidFill>
              </a:rPr>
              <a:t>The data in A is </a:t>
            </a:r>
            <a:r>
              <a:rPr lang="en-CA" b="1" dirty="0">
                <a:solidFill>
                  <a:schemeClr val="accent5">
                    <a:lumMod val="75000"/>
                  </a:schemeClr>
                </a:solidFill>
              </a:rPr>
              <a:t>the first evidence consistent with HERV-K102 particle protection being horizontally transmitted. </a:t>
            </a:r>
            <a:r>
              <a:rPr lang="en-CA" b="1" dirty="0">
                <a:solidFill>
                  <a:schemeClr val="accent4">
                    <a:lumMod val="50000"/>
                  </a:schemeClr>
                </a:solidFill>
              </a:rPr>
              <a:t>  On the other hand, </a:t>
            </a:r>
            <a:r>
              <a:rPr lang="en-CA" dirty="0">
                <a:solidFill>
                  <a:schemeClr val="accent4">
                    <a:lumMod val="50000"/>
                  </a:schemeClr>
                </a:solidFill>
              </a:rPr>
              <a:t>these exosomes can be contaminated by gene therapy products and can be deadly when shed especially related to the generation of the spike IgG1/3 after the second dose (B &amp; C) to the unvaccinated. </a:t>
            </a:r>
          </a:p>
        </p:txBody>
      </p:sp>
      <p:sp>
        <p:nvSpPr>
          <p:cNvPr id="6" name="TextBox 5">
            <a:extLst>
              <a:ext uri="{FF2B5EF4-FFF2-40B4-BE49-F238E27FC236}">
                <a16:creationId xmlns:a16="http://schemas.microsoft.com/office/drawing/2014/main" id="{0E5B86D9-6AE5-4536-62CC-39B52EFED7BA}"/>
              </a:ext>
            </a:extLst>
          </p:cNvPr>
          <p:cNvSpPr txBox="1"/>
          <p:nvPr/>
        </p:nvSpPr>
        <p:spPr>
          <a:xfrm>
            <a:off x="7391675" y="508679"/>
            <a:ext cx="3228700" cy="369332"/>
          </a:xfrm>
          <a:prstGeom prst="rect">
            <a:avLst/>
          </a:prstGeom>
          <a:noFill/>
        </p:spPr>
        <p:txBody>
          <a:bodyPr wrap="square" rtlCol="0">
            <a:spAutoFit/>
          </a:bodyPr>
          <a:lstStyle/>
          <a:p>
            <a:r>
              <a:rPr lang="en-CA" b="1" dirty="0">
                <a:solidFill>
                  <a:schemeClr val="accent5">
                    <a:lumMod val="75000"/>
                  </a:schemeClr>
                </a:solidFill>
              </a:rPr>
              <a:t>ONS Data  For England</a:t>
            </a:r>
          </a:p>
        </p:txBody>
      </p:sp>
    </p:spTree>
    <p:extLst>
      <p:ext uri="{BB962C8B-B14F-4D97-AF65-F5344CB8AC3E}">
        <p14:creationId xmlns:p14="http://schemas.microsoft.com/office/powerpoint/2010/main" val="210250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612E1F-0607-A060-C4BF-73456946569F}"/>
              </a:ext>
            </a:extLst>
          </p:cNvPr>
          <p:cNvPicPr>
            <a:picLocks noChangeAspect="1"/>
          </p:cNvPicPr>
          <p:nvPr/>
        </p:nvPicPr>
        <p:blipFill>
          <a:blip r:embed="rId2"/>
          <a:stretch>
            <a:fillRect/>
          </a:stretch>
        </p:blipFill>
        <p:spPr>
          <a:xfrm>
            <a:off x="200589" y="0"/>
            <a:ext cx="6583621" cy="6619875"/>
          </a:xfrm>
          <a:prstGeom prst="rect">
            <a:avLst/>
          </a:prstGeom>
        </p:spPr>
      </p:pic>
      <p:sp>
        <p:nvSpPr>
          <p:cNvPr id="4" name="TextBox 3">
            <a:extLst>
              <a:ext uri="{FF2B5EF4-FFF2-40B4-BE49-F238E27FC236}">
                <a16:creationId xmlns:a16="http://schemas.microsoft.com/office/drawing/2014/main" id="{605C978F-4F08-9120-FBC3-4E7DFBD515AC}"/>
              </a:ext>
            </a:extLst>
          </p:cNvPr>
          <p:cNvSpPr txBox="1"/>
          <p:nvPr/>
        </p:nvSpPr>
        <p:spPr>
          <a:xfrm>
            <a:off x="6784210" y="550157"/>
            <a:ext cx="5283965" cy="5355312"/>
          </a:xfrm>
          <a:prstGeom prst="rect">
            <a:avLst/>
          </a:prstGeom>
          <a:noFill/>
        </p:spPr>
        <p:txBody>
          <a:bodyPr wrap="square" rtlCol="0">
            <a:spAutoFit/>
          </a:bodyPr>
          <a:lstStyle/>
          <a:p>
            <a:r>
              <a:rPr lang="en-CA" b="1" dirty="0">
                <a:solidFill>
                  <a:srgbClr val="C00000"/>
                </a:solidFill>
              </a:rPr>
              <a:t>It is extremely rare for a traditional vaccine to have deaths reported beyond 60 days after the last dose since shedding is not a known or common problem with vaccines that use “antigens”.   </a:t>
            </a:r>
          </a:p>
          <a:p>
            <a:endParaRPr lang="en-CA" b="1" dirty="0">
              <a:solidFill>
                <a:srgbClr val="C00000"/>
              </a:solidFill>
            </a:endParaRPr>
          </a:p>
          <a:p>
            <a:r>
              <a:rPr lang="en-CA" b="1" dirty="0">
                <a:solidFill>
                  <a:srgbClr val="C00000"/>
                </a:solidFill>
              </a:rPr>
              <a:t>Also some of these deaths for the COVID-19 vaccines involved SARS-CoV-2 infections indicating a problem with breakthrough infections not found for traditional vaccines. </a:t>
            </a:r>
          </a:p>
          <a:p>
            <a:endParaRPr lang="en-CA" b="1" dirty="0">
              <a:solidFill>
                <a:srgbClr val="C00000"/>
              </a:solidFill>
            </a:endParaRPr>
          </a:p>
          <a:p>
            <a:r>
              <a:rPr lang="en-CA" b="1" dirty="0">
                <a:solidFill>
                  <a:schemeClr val="accent5">
                    <a:lumMod val="75000"/>
                  </a:schemeClr>
                </a:solidFill>
              </a:rPr>
              <a:t>So  late onset deaths  (&gt;63 days) </a:t>
            </a:r>
            <a:r>
              <a:rPr lang="en-CA" b="1" dirty="0">
                <a:solidFill>
                  <a:srgbClr val="C00000"/>
                </a:solidFill>
              </a:rPr>
              <a:t>could be due to SARS-CoV-2 infection, shedding, </a:t>
            </a:r>
            <a:r>
              <a:rPr lang="en-CA" b="1" dirty="0"/>
              <a:t>or both</a:t>
            </a:r>
            <a:r>
              <a:rPr lang="en-CA" b="1" dirty="0">
                <a:solidFill>
                  <a:srgbClr val="C00000"/>
                </a:solidFill>
              </a:rPr>
              <a:t>. </a:t>
            </a:r>
          </a:p>
          <a:p>
            <a:endParaRPr lang="en-CA" b="1" dirty="0">
              <a:solidFill>
                <a:srgbClr val="C00000"/>
              </a:solidFill>
            </a:endParaRPr>
          </a:p>
          <a:p>
            <a:r>
              <a:rPr lang="en-CA" b="1" dirty="0"/>
              <a:t>However,  </a:t>
            </a:r>
            <a:r>
              <a:rPr lang="en-CA" b="1" u="sng" dirty="0"/>
              <a:t>in the ONS database </a:t>
            </a:r>
            <a:r>
              <a:rPr lang="en-CA" b="1" dirty="0"/>
              <a:t>the deaths that involved SARS-CoV-2 infection </a:t>
            </a:r>
            <a:r>
              <a:rPr lang="en-CA" b="1" u="sng" dirty="0"/>
              <a:t>are captured separately under COVID-19 deaths.</a:t>
            </a:r>
            <a:r>
              <a:rPr lang="en-CA" b="1" dirty="0"/>
              <a:t>  </a:t>
            </a:r>
            <a:r>
              <a:rPr lang="en-CA" b="1" dirty="0">
                <a:solidFill>
                  <a:schemeClr val="accent5">
                    <a:lumMod val="75000"/>
                  </a:schemeClr>
                </a:solidFill>
              </a:rPr>
              <a:t>Therefore, this simplified the issue and allowed me to use the &gt; 63 days approach to gauge shedding. </a:t>
            </a:r>
          </a:p>
        </p:txBody>
      </p:sp>
    </p:spTree>
    <p:extLst>
      <p:ext uri="{BB962C8B-B14F-4D97-AF65-F5344CB8AC3E}">
        <p14:creationId xmlns:p14="http://schemas.microsoft.com/office/powerpoint/2010/main" val="3370550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1000"/>
                                        <p:tgtEl>
                                          <p:spTgt spid="4">
                                            <p:txEl>
                                              <p:pRg st="6" end="6"/>
                                            </p:txEl>
                                          </p:spTgt>
                                        </p:tgtEl>
                                      </p:cBhvr>
                                    </p:animEffect>
                                    <p:anim calcmode="lin" valueType="num">
                                      <p:cBhvr>
                                        <p:cTn id="23" dur="10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6712A4-0FBF-A788-133C-D10CA1BBDDA9}"/>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C01D4BB7-09A1-EFE7-AB6B-50770DD3513B}"/>
              </a:ext>
            </a:extLst>
          </p:cNvPr>
          <p:cNvSpPr txBox="1"/>
          <p:nvPr/>
        </p:nvSpPr>
        <p:spPr>
          <a:xfrm>
            <a:off x="266700" y="4549676"/>
            <a:ext cx="11658600" cy="2400657"/>
          </a:xfrm>
          <a:prstGeom prst="rect">
            <a:avLst/>
          </a:prstGeom>
          <a:noFill/>
        </p:spPr>
        <p:txBody>
          <a:bodyPr wrap="square">
            <a:spAutoFit/>
          </a:bodyPr>
          <a:lstStyle/>
          <a:p>
            <a:pPr algn="ctr"/>
            <a:r>
              <a:rPr lang="en-CA" dirty="0">
                <a:solidFill>
                  <a:srgbClr val="467886"/>
                </a:solidFill>
                <a:hlinkClick r:id="rId2">
                  <a:extLst>
                    <a:ext uri="{A12FA001-AC4F-418D-AE19-62706E023703}">
                      <ahyp:hlinkClr xmlns:ahyp="http://schemas.microsoft.com/office/drawing/2018/hyperlinkcolor" val="tx"/>
                    </a:ext>
                  </a:extLst>
                </a:hlinkClick>
              </a:rPr>
              <a:t>https://www.</a:t>
            </a:r>
            <a:r>
              <a:rPr lang="en-CA" b="1" dirty="0">
                <a:hlinkClick r:id="rId2">
                  <a:extLst>
                    <a:ext uri="{A12FA001-AC4F-418D-AE19-62706E023703}">
                      <ahyp:hlinkClr xmlns:ahyp="http://schemas.microsoft.com/office/drawing/2018/hyperlinkcolor" val="tx"/>
                    </a:ext>
                  </a:extLst>
                </a:hlinkClick>
              </a:rPr>
              <a:t>ons.gov.uk</a:t>
            </a:r>
            <a:r>
              <a:rPr lang="en-CA" dirty="0">
                <a:solidFill>
                  <a:srgbClr val="467886"/>
                </a:solidFill>
                <a:hlinkClick r:id="rId2">
                  <a:extLst>
                    <a:ext uri="{A12FA001-AC4F-418D-AE19-62706E023703}">
                      <ahyp:hlinkClr xmlns:ahyp="http://schemas.microsoft.com/office/drawing/2018/hyperlinkcolor" val="tx"/>
                    </a:ext>
                  </a:extLst>
                </a:hlinkClick>
              </a:rPr>
              <a:t>/peoplepopulationandcommunity/birthsdeathsandmarriages/deaths/</a:t>
            </a:r>
            <a:endParaRPr lang="en-CA" dirty="0"/>
          </a:p>
          <a:p>
            <a:pPr algn="ctr"/>
            <a:r>
              <a:rPr lang="en-CA" b="1" u="sng" dirty="0">
                <a:solidFill>
                  <a:schemeClr val="accent5">
                    <a:lumMod val="75000"/>
                  </a:schemeClr>
                </a:solidFill>
              </a:rPr>
              <a:t>Death Counts from Table 8</a:t>
            </a:r>
            <a:r>
              <a:rPr lang="en-CA" dirty="0"/>
              <a:t>. </a:t>
            </a:r>
          </a:p>
          <a:p>
            <a:pPr algn="ctr"/>
            <a:r>
              <a:rPr lang="en-CA" sz="2400" dirty="0">
                <a:highlight>
                  <a:srgbClr val="FFFF00"/>
                </a:highlight>
              </a:rPr>
              <a:t>Here I have highlighted the peaks in the non-C19 death counts in yellow.  </a:t>
            </a:r>
          </a:p>
          <a:p>
            <a:pPr algn="ctr"/>
            <a:r>
              <a:rPr lang="en-CA" dirty="0">
                <a:latin typeface="Arial Black" panose="020B0A04020102020204" pitchFamily="34" charset="0"/>
              </a:rPr>
              <a:t>There were two highest impact shedding months increasing the non-COVID-19 deaths across </a:t>
            </a:r>
            <a:r>
              <a:rPr lang="en-CA" u="sng" dirty="0">
                <a:latin typeface="Arial Black" panose="020B0A04020102020204" pitchFamily="34" charset="0"/>
              </a:rPr>
              <a:t>all ages</a:t>
            </a:r>
            <a:r>
              <a:rPr lang="en-CA" dirty="0">
                <a:latin typeface="Arial Black" panose="020B0A04020102020204" pitchFamily="34" charset="0"/>
              </a:rPr>
              <a:t>: </a:t>
            </a:r>
            <a:r>
              <a:rPr lang="en-CA" dirty="0">
                <a:solidFill>
                  <a:schemeClr val="accent5">
                    <a:lumMod val="75000"/>
                  </a:schemeClr>
                </a:solidFill>
                <a:latin typeface="Arial Black" panose="020B0A04020102020204" pitchFamily="34" charset="0"/>
              </a:rPr>
              <a:t>July 2021 </a:t>
            </a:r>
            <a:r>
              <a:rPr lang="en-CA" dirty="0">
                <a:latin typeface="Arial Black" panose="020B0A04020102020204" pitchFamily="34" charset="0"/>
              </a:rPr>
              <a:t>(the second dose to the elderly) and </a:t>
            </a:r>
            <a:r>
              <a:rPr lang="en-CA" dirty="0">
                <a:solidFill>
                  <a:schemeClr val="accent5">
                    <a:lumMod val="75000"/>
                  </a:schemeClr>
                </a:solidFill>
                <a:latin typeface="Arial Black" panose="020B0A04020102020204" pitchFamily="34" charset="0"/>
              </a:rPr>
              <a:t>October 2021 </a:t>
            </a:r>
            <a:r>
              <a:rPr lang="en-CA" dirty="0">
                <a:latin typeface="Arial Black" panose="020B0A04020102020204" pitchFamily="34" charset="0"/>
              </a:rPr>
              <a:t>(the third dose to the elderly).</a:t>
            </a:r>
          </a:p>
          <a:p>
            <a:pPr algn="ctr"/>
            <a:endParaRPr lang="en-CA" dirty="0">
              <a:latin typeface="Arial Black" panose="020B0A04020102020204" pitchFamily="34" charset="0"/>
            </a:endParaRPr>
          </a:p>
          <a:p>
            <a:pPr algn="ctr"/>
            <a:endParaRPr lang="en-CA" dirty="0"/>
          </a:p>
        </p:txBody>
      </p:sp>
      <p:pic>
        <p:nvPicPr>
          <p:cNvPr id="18" name="Picture 17">
            <a:extLst>
              <a:ext uri="{FF2B5EF4-FFF2-40B4-BE49-F238E27FC236}">
                <a16:creationId xmlns:a16="http://schemas.microsoft.com/office/drawing/2014/main" id="{E05D4CD4-C041-4100-1FD2-6D33CE9D732F}"/>
              </a:ext>
            </a:extLst>
          </p:cNvPr>
          <p:cNvPicPr>
            <a:picLocks noChangeAspect="1"/>
          </p:cNvPicPr>
          <p:nvPr/>
        </p:nvPicPr>
        <p:blipFill>
          <a:blip r:embed="rId3"/>
          <a:stretch>
            <a:fillRect/>
          </a:stretch>
        </p:blipFill>
        <p:spPr>
          <a:xfrm>
            <a:off x="266700" y="142020"/>
            <a:ext cx="11826009" cy="4407656"/>
          </a:xfrm>
          <a:prstGeom prst="rect">
            <a:avLst/>
          </a:prstGeom>
        </p:spPr>
      </p:pic>
      <p:sp>
        <p:nvSpPr>
          <p:cNvPr id="2" name="TextBox 1">
            <a:extLst>
              <a:ext uri="{FF2B5EF4-FFF2-40B4-BE49-F238E27FC236}">
                <a16:creationId xmlns:a16="http://schemas.microsoft.com/office/drawing/2014/main" id="{38578C9A-0F14-D3BD-1216-93CFCB17C55E}"/>
              </a:ext>
            </a:extLst>
          </p:cNvPr>
          <p:cNvSpPr txBox="1"/>
          <p:nvPr/>
        </p:nvSpPr>
        <p:spPr>
          <a:xfrm>
            <a:off x="11372850" y="428625"/>
            <a:ext cx="948459" cy="261610"/>
          </a:xfrm>
          <a:prstGeom prst="rect">
            <a:avLst/>
          </a:prstGeom>
          <a:noFill/>
        </p:spPr>
        <p:txBody>
          <a:bodyPr wrap="square" rtlCol="0">
            <a:spAutoFit/>
          </a:bodyPr>
          <a:lstStyle/>
          <a:p>
            <a:r>
              <a:rPr lang="en-US" sz="1100" dirty="0">
                <a:latin typeface="Arial Black" panose="020B0A04020102020204" pitchFamily="34" charset="0"/>
              </a:rPr>
              <a:t>Putative </a:t>
            </a:r>
            <a:endParaRPr lang="en-CA" sz="1100" dirty="0">
              <a:latin typeface="Arial Black" panose="020B0A04020102020204" pitchFamily="34" charset="0"/>
            </a:endParaRPr>
          </a:p>
        </p:txBody>
      </p:sp>
    </p:spTree>
    <p:extLst>
      <p:ext uri="{BB962C8B-B14F-4D97-AF65-F5344CB8AC3E}">
        <p14:creationId xmlns:p14="http://schemas.microsoft.com/office/powerpoint/2010/main" val="3709276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xEl>
                                              <p:pRg st="3" end="3"/>
                                            </p:txEl>
                                          </p:spTgt>
                                        </p:tgtEl>
                                        <p:attrNameLst>
                                          <p:attrName>style.visibility</p:attrName>
                                        </p:attrNameLst>
                                      </p:cBhvr>
                                      <p:to>
                                        <p:strVal val="visible"/>
                                      </p:to>
                                    </p:set>
                                    <p:animEffect transition="in" filter="fade">
                                      <p:cBhvr>
                                        <p:cTn id="7" dur="1000"/>
                                        <p:tgtEl>
                                          <p:spTgt spid="12">
                                            <p:txEl>
                                              <p:pRg st="3" end="3"/>
                                            </p:txEl>
                                          </p:spTgt>
                                        </p:tgtEl>
                                      </p:cBhvr>
                                    </p:animEffect>
                                    <p:anim calcmode="lin" valueType="num">
                                      <p:cBhvr>
                                        <p:cTn id="8" dur="1000" fill="hold"/>
                                        <p:tgtEl>
                                          <p:spTgt spid="12">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12">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8F1CF6-331D-98A7-16C7-A244C38C5F1F}"/>
              </a:ext>
            </a:extLst>
          </p:cNvPr>
          <p:cNvSpPr/>
          <p:nvPr/>
        </p:nvSpPr>
        <p:spPr>
          <a:xfrm>
            <a:off x="262197" y="6569638"/>
            <a:ext cx="795338" cy="207391"/>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TextBox 16">
            <a:extLst>
              <a:ext uri="{FF2B5EF4-FFF2-40B4-BE49-F238E27FC236}">
                <a16:creationId xmlns:a16="http://schemas.microsoft.com/office/drawing/2014/main" id="{9ACAFC50-2CB2-A7D9-B5C9-E5F7A5C6A917}"/>
              </a:ext>
            </a:extLst>
          </p:cNvPr>
          <p:cNvSpPr txBox="1"/>
          <p:nvPr/>
        </p:nvSpPr>
        <p:spPr>
          <a:xfrm>
            <a:off x="495300" y="120191"/>
            <a:ext cx="11563350" cy="646331"/>
          </a:xfrm>
          <a:prstGeom prst="rect">
            <a:avLst/>
          </a:prstGeom>
          <a:noFill/>
        </p:spPr>
        <p:txBody>
          <a:bodyPr wrap="square" rtlCol="0">
            <a:spAutoFit/>
          </a:bodyPr>
          <a:lstStyle/>
          <a:p>
            <a:pPr algn="ctr"/>
            <a:r>
              <a:rPr lang="en-US" dirty="0">
                <a:latin typeface="Arial Black" panose="020B0A04020102020204" pitchFamily="34" charset="0"/>
              </a:rPr>
              <a:t>Estimation of Shedding Deaths in England for the Unvaccinated (</a:t>
            </a:r>
            <a:r>
              <a:rPr lang="en-US" dirty="0" err="1">
                <a:latin typeface="Arial Black" panose="020B0A04020102020204" pitchFamily="34" charset="0"/>
              </a:rPr>
              <a:t>UnVaxed</a:t>
            </a:r>
            <a:r>
              <a:rPr lang="en-US" dirty="0">
                <a:latin typeface="Arial Black" panose="020B0A04020102020204" pitchFamily="34" charset="0"/>
              </a:rPr>
              <a:t>) and the Vaccinated (Vaxed) for the first 17 months of the Pfizer-BioNTech Rollout</a:t>
            </a:r>
            <a:endParaRPr lang="en-CA" dirty="0">
              <a:latin typeface="Arial Black" panose="020B0A04020102020204" pitchFamily="34" charset="0"/>
            </a:endParaRPr>
          </a:p>
        </p:txBody>
      </p:sp>
      <p:pic>
        <p:nvPicPr>
          <p:cNvPr id="3" name="Picture 2">
            <a:extLst>
              <a:ext uri="{FF2B5EF4-FFF2-40B4-BE49-F238E27FC236}">
                <a16:creationId xmlns:a16="http://schemas.microsoft.com/office/drawing/2014/main" id="{D42705DE-B05F-F9DF-E716-A75BEC22C0AD}"/>
              </a:ext>
            </a:extLst>
          </p:cNvPr>
          <p:cNvPicPr>
            <a:picLocks noChangeAspect="1"/>
          </p:cNvPicPr>
          <p:nvPr/>
        </p:nvPicPr>
        <p:blipFill>
          <a:blip r:embed="rId2"/>
          <a:stretch>
            <a:fillRect/>
          </a:stretch>
        </p:blipFill>
        <p:spPr>
          <a:xfrm>
            <a:off x="99607" y="1017257"/>
            <a:ext cx="12192000" cy="5552381"/>
          </a:xfrm>
          <a:prstGeom prst="rect">
            <a:avLst/>
          </a:prstGeom>
        </p:spPr>
      </p:pic>
      <p:sp>
        <p:nvSpPr>
          <p:cNvPr id="19" name="TextBox 18">
            <a:extLst>
              <a:ext uri="{FF2B5EF4-FFF2-40B4-BE49-F238E27FC236}">
                <a16:creationId xmlns:a16="http://schemas.microsoft.com/office/drawing/2014/main" id="{66DE68F7-69FD-3269-EC7E-EC12480E4600}"/>
              </a:ext>
            </a:extLst>
          </p:cNvPr>
          <p:cNvSpPr txBox="1"/>
          <p:nvPr/>
        </p:nvSpPr>
        <p:spPr>
          <a:xfrm>
            <a:off x="3272141" y="1108689"/>
            <a:ext cx="1366837" cy="430887"/>
          </a:xfrm>
          <a:prstGeom prst="rect">
            <a:avLst/>
          </a:prstGeom>
          <a:noFill/>
        </p:spPr>
        <p:txBody>
          <a:bodyPr wrap="square">
            <a:spAutoFit/>
          </a:bodyPr>
          <a:lstStyle/>
          <a:p>
            <a:pPr algn="ctr"/>
            <a:r>
              <a:rPr lang="en-CA" sz="1100" dirty="0">
                <a:solidFill>
                  <a:schemeClr val="accent5">
                    <a:lumMod val="75000"/>
                  </a:schemeClr>
                </a:solidFill>
                <a:latin typeface="Arial Black" panose="020B0A04020102020204" pitchFamily="34" charset="0"/>
              </a:rPr>
              <a:t>Shedding </a:t>
            </a:r>
          </a:p>
          <a:p>
            <a:pPr algn="ctr"/>
            <a:r>
              <a:rPr lang="en-CA" sz="1100" dirty="0">
                <a:solidFill>
                  <a:schemeClr val="accent5">
                    <a:lumMod val="75000"/>
                  </a:schemeClr>
                </a:solidFill>
                <a:latin typeface="Arial Black" panose="020B0A04020102020204" pitchFamily="34" charset="0"/>
              </a:rPr>
              <a:t>deaths</a:t>
            </a:r>
          </a:p>
        </p:txBody>
      </p:sp>
      <p:sp>
        <p:nvSpPr>
          <p:cNvPr id="21" name="TextBox 20">
            <a:extLst>
              <a:ext uri="{FF2B5EF4-FFF2-40B4-BE49-F238E27FC236}">
                <a16:creationId xmlns:a16="http://schemas.microsoft.com/office/drawing/2014/main" id="{FB9CFD70-59AD-EADD-20B5-1D3265A6F9B9}"/>
              </a:ext>
            </a:extLst>
          </p:cNvPr>
          <p:cNvSpPr txBox="1"/>
          <p:nvPr/>
        </p:nvSpPr>
        <p:spPr>
          <a:xfrm>
            <a:off x="7101190" y="1219733"/>
            <a:ext cx="1991969" cy="430887"/>
          </a:xfrm>
          <a:prstGeom prst="rect">
            <a:avLst/>
          </a:prstGeom>
          <a:noFill/>
        </p:spPr>
        <p:txBody>
          <a:bodyPr wrap="square">
            <a:spAutoFit/>
          </a:bodyPr>
          <a:lstStyle/>
          <a:p>
            <a:pPr algn="ctr"/>
            <a:r>
              <a:rPr lang="en-CA" sz="1100" dirty="0">
                <a:solidFill>
                  <a:schemeClr val="accent5">
                    <a:lumMod val="75000"/>
                  </a:schemeClr>
                </a:solidFill>
                <a:latin typeface="Arial Black" panose="020B0A04020102020204" pitchFamily="34" charset="0"/>
              </a:rPr>
              <a:t>Shedding </a:t>
            </a:r>
          </a:p>
          <a:p>
            <a:pPr algn="ctr"/>
            <a:r>
              <a:rPr lang="en-CA" sz="1100" dirty="0">
                <a:solidFill>
                  <a:schemeClr val="accent5">
                    <a:lumMod val="75000"/>
                  </a:schemeClr>
                </a:solidFill>
                <a:latin typeface="Arial Black" panose="020B0A04020102020204" pitchFamily="34" charset="0"/>
              </a:rPr>
              <a:t>deaths</a:t>
            </a:r>
          </a:p>
        </p:txBody>
      </p:sp>
      <p:sp>
        <p:nvSpPr>
          <p:cNvPr id="8" name="TextBox 7">
            <a:extLst>
              <a:ext uri="{FF2B5EF4-FFF2-40B4-BE49-F238E27FC236}">
                <a16:creationId xmlns:a16="http://schemas.microsoft.com/office/drawing/2014/main" id="{5ADE0191-48A3-F411-BDB2-954125A35B19}"/>
              </a:ext>
            </a:extLst>
          </p:cNvPr>
          <p:cNvSpPr txBox="1"/>
          <p:nvPr/>
        </p:nvSpPr>
        <p:spPr>
          <a:xfrm>
            <a:off x="1248699" y="6488668"/>
            <a:ext cx="6848475" cy="369332"/>
          </a:xfrm>
          <a:prstGeom prst="rect">
            <a:avLst/>
          </a:prstGeom>
          <a:noFill/>
        </p:spPr>
        <p:txBody>
          <a:bodyPr wrap="square" rtlCol="0">
            <a:spAutoFit/>
          </a:bodyPr>
          <a:lstStyle/>
          <a:p>
            <a:r>
              <a:rPr lang="en-CA" dirty="0"/>
              <a:t>Lowest Non-C19 death counts ( to estimate background deaths). </a:t>
            </a:r>
          </a:p>
        </p:txBody>
      </p:sp>
    </p:spTree>
    <p:extLst>
      <p:ext uri="{BB962C8B-B14F-4D97-AF65-F5344CB8AC3E}">
        <p14:creationId xmlns:p14="http://schemas.microsoft.com/office/powerpoint/2010/main" val="661495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893EC8-E189-A2D8-1BFC-7B1511ADFB74}"/>
              </a:ext>
            </a:extLst>
          </p:cNvPr>
          <p:cNvSpPr/>
          <p:nvPr/>
        </p:nvSpPr>
        <p:spPr>
          <a:xfrm>
            <a:off x="1331135" y="688438"/>
            <a:ext cx="9529725" cy="2308324"/>
          </a:xfrm>
          <a:prstGeom prst="rect">
            <a:avLst/>
          </a:prstGeom>
          <a:noFill/>
        </p:spPr>
        <p:txBody>
          <a:bodyPr wrap="none" lIns="91440" tIns="45720" rIns="91440" bIns="45720">
            <a:spAutoFit/>
          </a:bodyPr>
          <a:lstStyle/>
          <a:p>
            <a:pPr algn="ctr"/>
            <a:r>
              <a:rPr lang="en-US" sz="3600" b="1" u="sng" dirty="0">
                <a:solidFill>
                  <a:schemeClr val="accent5">
                    <a:lumMod val="75000"/>
                  </a:schemeClr>
                </a:solidFill>
              </a:rPr>
              <a:t>a career in</a:t>
            </a:r>
            <a:endParaRPr lang="en-CA" sz="3600" b="1" u="sng" dirty="0">
              <a:solidFill>
                <a:schemeClr val="accent5">
                  <a:lumMod val="75000"/>
                </a:schemeClr>
              </a:solidFill>
            </a:endParaRPr>
          </a:p>
          <a:p>
            <a:pPr algn="ctr"/>
            <a:r>
              <a:rPr lang="en-US" sz="3600" b="1" cap="none" spc="0" dirty="0">
                <a:ln w="0"/>
                <a:solidFill>
                  <a:schemeClr val="accent5">
                    <a:lumMod val="75000"/>
                  </a:schemeClr>
                </a:solidFill>
                <a:effectLst>
                  <a:reflection blurRad="6350" stA="53000" endA="300" endPos="35500" dir="5400000" sy="-90000" algn="bl" rotWithShape="0"/>
                </a:effectLst>
              </a:rPr>
              <a:t>pandemic</a:t>
            </a:r>
            <a:r>
              <a:rPr lang="en-US" sz="3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and </a:t>
            </a:r>
            <a:r>
              <a:rPr lang="en-US" sz="3600" b="1" cap="none" spc="0" dirty="0">
                <a:ln w="0"/>
                <a:solidFill>
                  <a:schemeClr val="accent5">
                    <a:lumMod val="75000"/>
                  </a:schemeClr>
                </a:solidFill>
                <a:effectLst>
                  <a:reflection blurRad="6350" stA="53000" endA="300" endPos="35500" dir="5400000" sy="-90000" algn="bl" rotWithShape="0"/>
                </a:effectLst>
              </a:rPr>
              <a:t>infectious disease prevention </a:t>
            </a:r>
          </a:p>
          <a:p>
            <a:pPr algn="ctr"/>
            <a:r>
              <a:rPr lang="en-US" sz="3600" cap="none" spc="0" dirty="0">
                <a:ln w="0"/>
                <a:solidFill>
                  <a:schemeClr val="accent5">
                    <a:lumMod val="75000"/>
                  </a:schemeClr>
                </a:solidFill>
                <a:effectLst>
                  <a:reflection blurRad="6350" stA="53000" endA="300" endPos="35500" dir="5400000" sy="-90000" algn="bl" rotWithShape="0"/>
                </a:effectLst>
              </a:rPr>
              <a:t>for </a:t>
            </a:r>
            <a:r>
              <a:rPr lang="en-US" sz="3600" b="1" cap="none" spc="0" dirty="0">
                <a:ln w="0"/>
                <a:solidFill>
                  <a:schemeClr val="accent1">
                    <a:lumMod val="75000"/>
                  </a:schemeClr>
                </a:solidFill>
                <a:effectLst>
                  <a:reflection blurRad="6350" stA="53000" endA="300" endPos="35500" dir="5400000" sy="-90000" algn="bl" rotWithShape="0"/>
                </a:effectLst>
              </a:rPr>
              <a:t>Canadians</a:t>
            </a:r>
            <a:r>
              <a:rPr lang="en-US" sz="3600" cap="none" spc="0" dirty="0">
                <a:ln w="0"/>
                <a:solidFill>
                  <a:schemeClr val="accent5">
                    <a:lumMod val="75000"/>
                  </a:schemeClr>
                </a:solidFill>
                <a:effectLst>
                  <a:reflection blurRad="6350" stA="53000" endA="300" endPos="35500" dir="5400000" sy="-90000" algn="bl" rotWithShape="0"/>
                </a:effectLst>
              </a:rPr>
              <a:t> </a:t>
            </a:r>
            <a:r>
              <a:rPr lang="en-US" sz="3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since 1996.</a:t>
            </a:r>
          </a:p>
          <a:p>
            <a:pPr algn="ctr"/>
            <a:endParaRPr lang="en-US" sz="3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a:extLst>
              <a:ext uri="{FF2B5EF4-FFF2-40B4-BE49-F238E27FC236}">
                <a16:creationId xmlns:a16="http://schemas.microsoft.com/office/drawing/2014/main" id="{DCC9B11A-6D26-5CBC-ED31-DC14FCE624C5}"/>
              </a:ext>
            </a:extLst>
          </p:cNvPr>
          <p:cNvSpPr txBox="1"/>
          <p:nvPr/>
        </p:nvSpPr>
        <p:spPr>
          <a:xfrm>
            <a:off x="4733925" y="1177172"/>
            <a:ext cx="6490478" cy="1077218"/>
          </a:xfrm>
          <a:prstGeom prst="rect">
            <a:avLst/>
          </a:prstGeom>
          <a:noFill/>
        </p:spPr>
        <p:txBody>
          <a:bodyPr wrap="square" rtlCol="0">
            <a:spAutoFit/>
          </a:bodyPr>
          <a:lstStyle/>
          <a:p>
            <a:pPr algn="ctr"/>
            <a:endParaRPr lang="en-US" sz="3200" b="1" u="sng" dirty="0">
              <a:solidFill>
                <a:schemeClr val="accent5">
                  <a:lumMod val="75000"/>
                </a:schemeClr>
              </a:solidFill>
            </a:endParaRPr>
          </a:p>
          <a:p>
            <a:pPr algn="ctr"/>
            <a:endParaRPr lang="en-US" sz="3200" b="1" u="sng" dirty="0">
              <a:solidFill>
                <a:schemeClr val="accent5">
                  <a:lumMod val="75000"/>
                </a:schemeClr>
              </a:solidFill>
            </a:endParaRPr>
          </a:p>
        </p:txBody>
      </p:sp>
      <p:sp>
        <p:nvSpPr>
          <p:cNvPr id="6" name="TextBox 5">
            <a:extLst>
              <a:ext uri="{FF2B5EF4-FFF2-40B4-BE49-F238E27FC236}">
                <a16:creationId xmlns:a16="http://schemas.microsoft.com/office/drawing/2014/main" id="{38A2BECD-BBFF-1C27-2446-4CB90D438F12}"/>
              </a:ext>
            </a:extLst>
          </p:cNvPr>
          <p:cNvSpPr txBox="1"/>
          <p:nvPr/>
        </p:nvSpPr>
        <p:spPr>
          <a:xfrm>
            <a:off x="249270" y="2430198"/>
            <a:ext cx="11541057" cy="3416320"/>
          </a:xfrm>
          <a:prstGeom prst="rect">
            <a:avLst/>
          </a:prstGeom>
          <a:noFill/>
        </p:spPr>
        <p:txBody>
          <a:bodyPr wrap="square" rtlCol="0">
            <a:spAutoFit/>
          </a:bodyPr>
          <a:lstStyle/>
          <a:p>
            <a:r>
              <a:rPr lang="en-US" sz="2400" b="1" dirty="0"/>
              <a:t>I was hired into the </a:t>
            </a:r>
            <a:r>
              <a:rPr lang="en-US" sz="2400" b="1" dirty="0">
                <a:solidFill>
                  <a:srgbClr val="C00000"/>
                </a:solidFill>
              </a:rPr>
              <a:t>Blood &amp; Tissues Division </a:t>
            </a:r>
            <a:r>
              <a:rPr lang="en-US" sz="2400" b="1" dirty="0"/>
              <a:t>in the Bureau of Biologics at Health Canada in 1996 in </a:t>
            </a:r>
            <a:r>
              <a:rPr lang="en-US" sz="2400" b="1" u="sng" dirty="0"/>
              <a:t>direct response to the interim report</a:t>
            </a:r>
            <a:r>
              <a:rPr lang="en-US" sz="2400" b="1" dirty="0"/>
              <a:t> of the </a:t>
            </a:r>
            <a:r>
              <a:rPr lang="en-US" sz="2400" b="1" dirty="0">
                <a:solidFill>
                  <a:srgbClr val="C00000"/>
                </a:solidFill>
              </a:rPr>
              <a:t>Krever Inquiry into the </a:t>
            </a:r>
            <a:r>
              <a:rPr lang="en-US" sz="2400" b="1" dirty="0"/>
              <a:t>HIV-1</a:t>
            </a:r>
            <a:r>
              <a:rPr lang="en-US" sz="2400" b="1" dirty="0">
                <a:solidFill>
                  <a:srgbClr val="C00000"/>
                </a:solidFill>
              </a:rPr>
              <a:t> </a:t>
            </a:r>
            <a:r>
              <a:rPr lang="en-US" sz="2400" b="1" dirty="0"/>
              <a:t>(over 1000 infections) and Hepatitis C (over 28,000 infections) </a:t>
            </a:r>
            <a:r>
              <a:rPr lang="en-US" sz="2400" b="1" dirty="0">
                <a:solidFill>
                  <a:srgbClr val="C00000"/>
                </a:solidFill>
              </a:rPr>
              <a:t>Tainted Blood Scandal</a:t>
            </a:r>
            <a:r>
              <a:rPr lang="en-US" sz="2400" b="1" dirty="0"/>
              <a:t> of the 80’s and 90’s.  </a:t>
            </a:r>
          </a:p>
          <a:p>
            <a:endParaRPr lang="en-US" sz="2400" b="1" dirty="0"/>
          </a:p>
          <a:p>
            <a:r>
              <a:rPr lang="en-US" sz="2400" b="1" dirty="0"/>
              <a:t>Efforts here led to expert and public consultations</a:t>
            </a:r>
            <a:r>
              <a:rPr lang="en-US" sz="3600" b="1" baseline="30000" dirty="0">
                <a:solidFill>
                  <a:schemeClr val="accent5">
                    <a:lumMod val="75000"/>
                  </a:schemeClr>
                </a:solidFill>
              </a:rPr>
              <a:t>1</a:t>
            </a:r>
            <a:r>
              <a:rPr lang="en-US" sz="2800" b="1" baseline="30000" dirty="0">
                <a:solidFill>
                  <a:schemeClr val="accent5">
                    <a:lumMod val="75000"/>
                  </a:schemeClr>
                </a:solidFill>
              </a:rPr>
              <a:t> </a:t>
            </a:r>
            <a:r>
              <a:rPr lang="en-US" sz="2400" b="1" dirty="0"/>
              <a:t>which resulted in the establishment of a ‘voluntary moratorium’  on xenotransplantation; the implantation of animal tissues into humans.  In this way the issue of xenozoonotic infections causing a pandemic in Canada was alleviated. </a:t>
            </a:r>
            <a:endParaRPr lang="en-CA" sz="2400" b="1" dirty="0"/>
          </a:p>
        </p:txBody>
      </p:sp>
      <p:sp>
        <p:nvSpPr>
          <p:cNvPr id="11" name="TextBox 10">
            <a:extLst>
              <a:ext uri="{FF2B5EF4-FFF2-40B4-BE49-F238E27FC236}">
                <a16:creationId xmlns:a16="http://schemas.microsoft.com/office/drawing/2014/main" id="{BB983CD1-8953-20E3-2575-81849131AF94}"/>
              </a:ext>
            </a:extLst>
          </p:cNvPr>
          <p:cNvSpPr txBox="1"/>
          <p:nvPr/>
        </p:nvSpPr>
        <p:spPr>
          <a:xfrm>
            <a:off x="2219325" y="282240"/>
            <a:ext cx="8420100" cy="523220"/>
          </a:xfrm>
          <a:prstGeom prst="rect">
            <a:avLst/>
          </a:prstGeom>
          <a:noFill/>
        </p:spPr>
        <p:txBody>
          <a:bodyPr wrap="square">
            <a:spAutoFit/>
          </a:bodyPr>
          <a:lstStyle/>
          <a:p>
            <a:r>
              <a:rPr lang="en-US" sz="2800" dirty="0">
                <a:latin typeface="Arial Black" panose="020B0A04020102020204" pitchFamily="34" charset="0"/>
              </a:rPr>
              <a:t>I am bringing you my testimony based on </a:t>
            </a:r>
          </a:p>
        </p:txBody>
      </p:sp>
      <p:sp>
        <p:nvSpPr>
          <p:cNvPr id="15" name="TextBox 14">
            <a:extLst>
              <a:ext uri="{FF2B5EF4-FFF2-40B4-BE49-F238E27FC236}">
                <a16:creationId xmlns:a16="http://schemas.microsoft.com/office/drawing/2014/main" id="{963F7B84-3E9D-6FFB-B4FF-7D8B617D13B6}"/>
              </a:ext>
            </a:extLst>
          </p:cNvPr>
          <p:cNvSpPr txBox="1"/>
          <p:nvPr/>
        </p:nvSpPr>
        <p:spPr>
          <a:xfrm>
            <a:off x="393768" y="6144994"/>
            <a:ext cx="11541057" cy="646331"/>
          </a:xfrm>
          <a:prstGeom prst="rect">
            <a:avLst/>
          </a:prstGeom>
          <a:noFill/>
        </p:spPr>
        <p:txBody>
          <a:bodyPr wrap="square">
            <a:spAutoFit/>
          </a:bodyPr>
          <a:lstStyle/>
          <a:p>
            <a:r>
              <a:rPr lang="en-US" b="1" i="0" dirty="0">
                <a:solidFill>
                  <a:schemeClr val="accent5">
                    <a:lumMod val="75000"/>
                  </a:schemeClr>
                </a:solidFill>
                <a:effectLst/>
                <a:highlight>
                  <a:srgbClr val="F5FCFF"/>
                </a:highlight>
                <a:latin typeface="var(--font_family_headings, var(--font_family_headings_preset, var(--font-family-title)))"/>
              </a:rPr>
              <a:t>1.</a:t>
            </a:r>
            <a:r>
              <a:rPr lang="en-US" b="1" i="0" dirty="0">
                <a:solidFill>
                  <a:srgbClr val="37525D"/>
                </a:solidFill>
                <a:effectLst/>
                <a:highlight>
                  <a:srgbClr val="F5FCFF"/>
                </a:highlight>
                <a:latin typeface="var(--font_family_headings, var(--font_family_headings_preset, var(--font-family-title)))"/>
              </a:rPr>
              <a:t> Laderoute MP. Editor/Producer of  “Report of the National Forum on Xenotransplantation: Clinical, Ethical and Regulatory Issues, November 1997”.  </a:t>
            </a:r>
            <a:r>
              <a:rPr lang="en-CA" dirty="0"/>
              <a:t>https://publications.gc.ca/site/eng/9.686126/publication.html</a:t>
            </a:r>
          </a:p>
        </p:txBody>
      </p:sp>
    </p:spTree>
    <p:extLst>
      <p:ext uri="{BB962C8B-B14F-4D97-AF65-F5344CB8AC3E}">
        <p14:creationId xmlns:p14="http://schemas.microsoft.com/office/powerpoint/2010/main" val="560802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6">
                                            <p:txEl>
                                              <p:pRg st="0" end="0"/>
                                            </p:txEl>
                                          </p:spTgt>
                                        </p:tgtEl>
                                        <p:attrNameLst>
                                          <p:attrName>style.visibility</p:attrName>
                                        </p:attrNameLst>
                                      </p:cBhvr>
                                      <p:to>
                                        <p:strVal val="visible"/>
                                      </p:to>
                                    </p:set>
                                    <p:animEffect transition="in" filter="fade">
                                      <p:cBhvr>
                                        <p:cTn id="18" dur="1000"/>
                                        <p:tgtEl>
                                          <p:spTgt spid="6">
                                            <p:txEl>
                                              <p:pRg st="0" end="0"/>
                                            </p:txEl>
                                          </p:spTgt>
                                        </p:tgtEl>
                                      </p:cBhvr>
                                    </p:animEffect>
                                    <p:anim calcmode="lin" valueType="num">
                                      <p:cBhvr>
                                        <p:cTn id="1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0"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6">
                                            <p:txEl>
                                              <p:pRg st="2" end="2"/>
                                            </p:txEl>
                                          </p:spTgt>
                                        </p:tgtEl>
                                        <p:attrNameLst>
                                          <p:attrName>style.visibility</p:attrName>
                                        </p:attrNameLst>
                                      </p:cBhvr>
                                      <p:to>
                                        <p:strVal val="visible"/>
                                      </p:to>
                                    </p:set>
                                    <p:animEffect transition="in" filter="fade">
                                      <p:cBhvr>
                                        <p:cTn id="25" dur="1000"/>
                                        <p:tgtEl>
                                          <p:spTgt spid="6">
                                            <p:txEl>
                                              <p:pRg st="2" end="2"/>
                                            </p:txEl>
                                          </p:spTgt>
                                        </p:tgtEl>
                                      </p:cBhvr>
                                    </p:animEffect>
                                    <p:anim calcmode="lin" valueType="num">
                                      <p:cBhvr>
                                        <p:cTn id="26"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document&#10;&#10;Description automatically generated">
            <a:extLst>
              <a:ext uri="{FF2B5EF4-FFF2-40B4-BE49-F238E27FC236}">
                <a16:creationId xmlns:a16="http://schemas.microsoft.com/office/drawing/2014/main" id="{1699229D-99E1-3E43-60F9-C77F60FC93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675" y="0"/>
            <a:ext cx="3878600" cy="6674386"/>
          </a:xfrm>
          <a:prstGeom prst="rect">
            <a:avLst/>
          </a:prstGeom>
        </p:spPr>
      </p:pic>
      <p:sp>
        <p:nvSpPr>
          <p:cNvPr id="4" name="TextBox 3">
            <a:extLst>
              <a:ext uri="{FF2B5EF4-FFF2-40B4-BE49-F238E27FC236}">
                <a16:creationId xmlns:a16="http://schemas.microsoft.com/office/drawing/2014/main" id="{5E9B79FD-7E81-5599-6C9A-B9299F8A37FC}"/>
              </a:ext>
            </a:extLst>
          </p:cNvPr>
          <p:cNvSpPr txBox="1"/>
          <p:nvPr/>
        </p:nvSpPr>
        <p:spPr>
          <a:xfrm>
            <a:off x="4414837" y="89585"/>
            <a:ext cx="7620000" cy="5186035"/>
          </a:xfrm>
          <a:prstGeom prst="rect">
            <a:avLst/>
          </a:prstGeom>
          <a:noFill/>
        </p:spPr>
        <p:txBody>
          <a:bodyPr wrap="square" rtlCol="0">
            <a:spAutoFit/>
          </a:bodyPr>
          <a:lstStyle/>
          <a:p>
            <a:r>
              <a:rPr lang="en-CA" sz="1200" dirty="0">
                <a:latin typeface="Arial Black" panose="020B0A04020102020204" pitchFamily="34" charset="0"/>
              </a:rPr>
              <a:t>The % of non-C19 deaths due to shedding was estimated in the unvaccinated at 75.2%, for the vaccinated it was 75.4% and for both it was 75.36%. </a:t>
            </a:r>
          </a:p>
          <a:p>
            <a:endParaRPr lang="en-CA" sz="1200" dirty="0">
              <a:latin typeface="Arial Black" panose="020B0A04020102020204" pitchFamily="34" charset="0"/>
            </a:endParaRPr>
          </a:p>
          <a:p>
            <a:r>
              <a:rPr lang="en-CA" sz="1200" dirty="0">
                <a:latin typeface="Arial Black" panose="020B0A04020102020204" pitchFamily="34" charset="0"/>
              </a:rPr>
              <a:t>However, according to the ONS Bulletin </a:t>
            </a:r>
            <a:r>
              <a:rPr lang="en-CA" sz="1200" dirty="0">
                <a:solidFill>
                  <a:srgbClr val="C00000"/>
                </a:solidFill>
                <a:latin typeface="Arial Black" panose="020B0A04020102020204" pitchFamily="34" charset="0"/>
              </a:rPr>
              <a:t>there were an additional 71,318 vax related deaths </a:t>
            </a:r>
            <a:r>
              <a:rPr lang="en-CA" sz="1200" dirty="0">
                <a:latin typeface="Arial Black" panose="020B0A04020102020204" pitchFamily="34" charset="0"/>
              </a:rPr>
              <a:t>that were excluded as the details of the first dose and 3</a:t>
            </a:r>
            <a:r>
              <a:rPr lang="en-CA" sz="1200" baseline="30000" dirty="0">
                <a:latin typeface="Arial Black" panose="020B0A04020102020204" pitchFamily="34" charset="0"/>
              </a:rPr>
              <a:t>rd</a:t>
            </a:r>
            <a:r>
              <a:rPr lang="en-CA" sz="1200" dirty="0">
                <a:latin typeface="Arial Black" panose="020B0A04020102020204" pitchFamily="34" charset="0"/>
              </a:rPr>
              <a:t> were provided but not for the second dose.  If we assume 75 % of these deaths were due to shedding then there were an additional 53,489 shedding deaths, for a total of </a:t>
            </a:r>
          </a:p>
          <a:p>
            <a:pPr algn="ctr"/>
            <a:r>
              <a:rPr lang="en-CA" dirty="0">
                <a:solidFill>
                  <a:srgbClr val="C00000"/>
                </a:solidFill>
                <a:latin typeface="Arial Black" panose="020B0A04020102020204" pitchFamily="34" charset="0"/>
              </a:rPr>
              <a:t>551,048 total shedding deaths in England over 17 months. </a:t>
            </a:r>
          </a:p>
          <a:p>
            <a:endParaRPr lang="en-CA" sz="1200" dirty="0">
              <a:solidFill>
                <a:srgbClr val="C00000"/>
              </a:solidFill>
              <a:latin typeface="Arial Black" panose="020B0A04020102020204" pitchFamily="34" charset="0"/>
            </a:endParaRPr>
          </a:p>
          <a:p>
            <a:r>
              <a:rPr lang="en-CA" sz="1200" dirty="0">
                <a:latin typeface="Arial Black" panose="020B0A04020102020204" pitchFamily="34" charset="0"/>
              </a:rPr>
              <a:t>The total for iatrogenic is now 551,048 (shedding) plus 43,088 (direct vaccine deaths) for a total of </a:t>
            </a:r>
            <a:r>
              <a:rPr lang="en-CA" dirty="0">
                <a:solidFill>
                  <a:schemeClr val="accent4">
                    <a:lumMod val="75000"/>
                  </a:schemeClr>
                </a:solidFill>
                <a:latin typeface="Arial Black" panose="020B0A04020102020204" pitchFamily="34" charset="0"/>
              </a:rPr>
              <a:t>594,136 iatrogenic deaths.    </a:t>
            </a:r>
          </a:p>
          <a:p>
            <a:r>
              <a:rPr lang="en-CA" dirty="0">
                <a:solidFill>
                  <a:schemeClr val="accent4">
                    <a:lumMod val="75000"/>
                  </a:schemeClr>
                </a:solidFill>
                <a:latin typeface="Arial Black" panose="020B0A04020102020204" pitchFamily="34" charset="0"/>
              </a:rPr>
              <a:t> </a:t>
            </a:r>
          </a:p>
          <a:p>
            <a:r>
              <a:rPr lang="en-CA" sz="1400" dirty="0">
                <a:solidFill>
                  <a:srgbClr val="C00000"/>
                </a:solidFill>
                <a:latin typeface="Arial Black" panose="020B0A04020102020204" pitchFamily="34" charset="0"/>
              </a:rPr>
              <a:t>England had a 6.79-fold (594,136/87,472) increased vaccination associated deaths over COVID-19 deaths for the first 17 months of the vaccine rollout. </a:t>
            </a:r>
          </a:p>
          <a:p>
            <a:endParaRPr lang="en-CA" sz="1400" dirty="0">
              <a:solidFill>
                <a:srgbClr val="C00000"/>
              </a:solidFill>
              <a:latin typeface="Arial Black" panose="020B0A04020102020204" pitchFamily="34" charset="0"/>
            </a:endParaRPr>
          </a:p>
          <a:p>
            <a:r>
              <a:rPr lang="en-CA" sz="1200" dirty="0">
                <a:latin typeface="Arial Black" panose="020B0A04020102020204" pitchFamily="34" charset="0"/>
              </a:rPr>
              <a:t>According to Dr. Wilson Sy of Australia, about 74% of the excess deaths in Australia were caused by the intervention, the COVID-19 mRNA vaccines.  Thus, Australia did not suffer a COVID-19 pandemic </a:t>
            </a:r>
            <a:r>
              <a:rPr lang="en-CA" sz="1200" dirty="0">
                <a:solidFill>
                  <a:schemeClr val="accent4">
                    <a:lumMod val="75000"/>
                  </a:schemeClr>
                </a:solidFill>
                <a:latin typeface="Arial Black" panose="020B0A04020102020204" pitchFamily="34" charset="0"/>
              </a:rPr>
              <a:t>but an iatrogenic pandemic relating to the use of gene therapy products inappropriately as vaccines.  </a:t>
            </a:r>
          </a:p>
          <a:p>
            <a:pPr algn="l"/>
            <a:endParaRPr lang="en-CA" sz="1200" dirty="0">
              <a:latin typeface="Arial Black" panose="020B0A04020102020204" pitchFamily="34" charset="0"/>
            </a:endParaRPr>
          </a:p>
          <a:p>
            <a:pPr algn="l"/>
            <a:r>
              <a:rPr lang="en-CA" sz="1200" dirty="0">
                <a:latin typeface="ADLaM Display" panose="02010000000000000000" pitchFamily="2" charset="0"/>
                <a:ea typeface="ADLaM Display" panose="02010000000000000000" pitchFamily="2" charset="0"/>
                <a:cs typeface="ADLaM Display" panose="02010000000000000000" pitchFamily="2" charset="0"/>
              </a:rPr>
              <a:t>[Sy, W. </a:t>
            </a:r>
            <a:r>
              <a:rPr lang="en-CA" sz="1100" b="1" i="0" u="none" strike="noStrike" baseline="0" dirty="0">
                <a:latin typeface="ADLaM Display" panose="02010000000000000000" pitchFamily="2" charset="0"/>
                <a:ea typeface="ADLaM Display" panose="02010000000000000000" pitchFamily="2" charset="0"/>
                <a:cs typeface="ADLaM Display" panose="02010000000000000000" pitchFamily="2" charset="0"/>
              </a:rPr>
              <a:t>Australian COVID-19 pandemic:  A Bradford Hill analysis of iatrogenic excess mortality.</a:t>
            </a:r>
            <a:r>
              <a:rPr lang="en-US" sz="1100" dirty="0">
                <a:latin typeface="ADLaM Display" panose="02010000000000000000" pitchFamily="2" charset="0"/>
                <a:ea typeface="ADLaM Display" panose="02010000000000000000" pitchFamily="2" charset="0"/>
                <a:cs typeface="ADLaM Display" panose="02010000000000000000" pitchFamily="2" charset="0"/>
              </a:rPr>
              <a:t> In:  </a:t>
            </a:r>
            <a:r>
              <a:rPr lang="en-US" sz="1100" dirty="0">
                <a:solidFill>
                  <a:schemeClr val="accent1">
                    <a:lumMod val="75000"/>
                  </a:schemeClr>
                </a:solidFill>
                <a:latin typeface="ADLaM Display" panose="02010000000000000000" pitchFamily="2" charset="0"/>
                <a:ea typeface="ADLaM Display" panose="02010000000000000000" pitchFamily="2" charset="0"/>
                <a:cs typeface="ADLaM Display" panose="02010000000000000000" pitchFamily="2" charset="0"/>
              </a:rPr>
              <a:t>Too Many Dead- An Inquiry Into Australia’s Excess Mortality (© Australian Medical Professionals Society) Red Union Publishing , Bowen Hills QLD 4006, Australia, 2023. pp 470. </a:t>
            </a:r>
          </a:p>
          <a:p>
            <a:pPr algn="l"/>
            <a:r>
              <a:rPr lang="en-US" sz="1100" dirty="0">
                <a:latin typeface="ADLaM Display" panose="02010000000000000000" pitchFamily="2" charset="0"/>
                <a:ea typeface="ADLaM Display" panose="02010000000000000000" pitchFamily="2" charset="0"/>
                <a:cs typeface="ADLaM Display" panose="02010000000000000000" pitchFamily="2" charset="0"/>
                <a:hlinkClick r:id="rId3"/>
              </a:rPr>
              <a:t>https://8630368.fs1.hubspotusercontent-na1.net/hubfs/8630368/Lite_Too-Many-Dead-PDF-with-Cover-MQ-16112023%20(2).pdf</a:t>
            </a:r>
            <a:r>
              <a:rPr lang="en-US" sz="1100" dirty="0">
                <a:latin typeface="ADLaM Display" panose="02010000000000000000" pitchFamily="2" charset="0"/>
                <a:ea typeface="ADLaM Display" panose="02010000000000000000" pitchFamily="2" charset="0"/>
                <a:cs typeface="ADLaM Display" panose="02010000000000000000" pitchFamily="2" charset="0"/>
              </a:rPr>
              <a:t>].</a:t>
            </a:r>
          </a:p>
          <a:p>
            <a:pPr algn="l"/>
            <a:r>
              <a:rPr lang="en-CA" sz="1100" dirty="0">
                <a:latin typeface="ADLaM Display" panose="02010000000000000000" pitchFamily="2" charset="0"/>
                <a:ea typeface="ADLaM Display" panose="02010000000000000000" pitchFamily="2" charset="0"/>
                <a:cs typeface="ADLaM Display" panose="02010000000000000000" pitchFamily="2" charset="0"/>
              </a:rPr>
              <a:t>   </a:t>
            </a:r>
          </a:p>
        </p:txBody>
      </p:sp>
      <p:sp>
        <p:nvSpPr>
          <p:cNvPr id="2" name="Rectangle 1">
            <a:extLst>
              <a:ext uri="{FF2B5EF4-FFF2-40B4-BE49-F238E27FC236}">
                <a16:creationId xmlns:a16="http://schemas.microsoft.com/office/drawing/2014/main" id="{B0D0BA92-DB69-956C-D78F-476557302A16}"/>
              </a:ext>
            </a:extLst>
          </p:cNvPr>
          <p:cNvSpPr/>
          <p:nvPr/>
        </p:nvSpPr>
        <p:spPr>
          <a:xfrm>
            <a:off x="5400675" y="4370467"/>
            <a:ext cx="5809595" cy="1200329"/>
          </a:xfrm>
          <a:prstGeom prst="rect">
            <a:avLst/>
          </a:prstGeom>
          <a:noFill/>
        </p:spPr>
        <p:txBody>
          <a:bodyPr wrap="square" lIns="91440" tIns="45720" rIns="91440" bIns="45720">
            <a:spAutoFit/>
          </a:bodyPr>
          <a:lstStyle/>
          <a:p>
            <a:pPr algn="ctr"/>
            <a:endParaRPr lang="en-US" sz="24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a:p>
            <a:pPr algn="ctr"/>
            <a:endParaRPr lang="en-US" sz="24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a:p>
            <a:pPr algn="ctr"/>
            <a:endParaRPr lang="en-US" sz="24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TextBox 4">
            <a:extLst>
              <a:ext uri="{FF2B5EF4-FFF2-40B4-BE49-F238E27FC236}">
                <a16:creationId xmlns:a16="http://schemas.microsoft.com/office/drawing/2014/main" id="{C4B2B555-333C-BA16-9122-B0E91FDEAE6E}"/>
              </a:ext>
            </a:extLst>
          </p:cNvPr>
          <p:cNvSpPr txBox="1"/>
          <p:nvPr/>
        </p:nvSpPr>
        <p:spPr>
          <a:xfrm>
            <a:off x="4495472" y="6414472"/>
            <a:ext cx="7619999" cy="707886"/>
          </a:xfrm>
          <a:prstGeom prst="rect">
            <a:avLst/>
          </a:prstGeom>
          <a:noFill/>
        </p:spPr>
        <p:txBody>
          <a:bodyPr wrap="square" rtlCol="0">
            <a:spAutoFit/>
          </a:bodyPr>
          <a:lstStyle/>
          <a:p>
            <a:r>
              <a:rPr lang="en-US" sz="1100" dirty="0">
                <a:solidFill>
                  <a:schemeClr val="accent5">
                    <a:lumMod val="75000"/>
                  </a:schemeClr>
                </a:solidFill>
                <a:latin typeface="Arial Black" panose="020B0A04020102020204" pitchFamily="34" charset="0"/>
              </a:rPr>
              <a:t>Sakura K, 2024, </a:t>
            </a:r>
            <a:r>
              <a:rPr lang="en-US" sz="1100" dirty="0" err="1">
                <a:solidFill>
                  <a:schemeClr val="accent5">
                    <a:lumMod val="75000"/>
                  </a:schemeClr>
                </a:solidFill>
                <a:latin typeface="Arial Black" panose="020B0A04020102020204" pitchFamily="34" charset="0"/>
              </a:rPr>
              <a:t>OSFPreprints</a:t>
            </a:r>
            <a:r>
              <a:rPr lang="en-US" sz="1100" dirty="0">
                <a:solidFill>
                  <a:schemeClr val="accent5">
                    <a:lumMod val="75000"/>
                  </a:schemeClr>
                </a:solidFill>
                <a:latin typeface="Arial Black" panose="020B0A04020102020204" pitchFamily="34" charset="0"/>
              </a:rPr>
              <a:t>: globally,  “excess deaths due to vaccination were higher than COVID-19 deaths”.  </a:t>
            </a:r>
            <a:r>
              <a:rPr lang="en-US" sz="1100" dirty="0">
                <a:latin typeface="Arial Black" panose="020B0A04020102020204" pitchFamily="34" charset="0"/>
              </a:rPr>
              <a:t>[</a:t>
            </a:r>
            <a:r>
              <a:rPr lang="en-CA" sz="1100" b="0" i="0" u="none" strike="noStrike" dirty="0">
                <a:solidFill>
                  <a:srgbClr val="2D6A9F"/>
                </a:solidFill>
                <a:effectLst/>
                <a:latin typeface="Open Sans" panose="020B0606030504020204" pitchFamily="34" charset="0"/>
                <a:hlinkClick r:id="rId4"/>
              </a:rPr>
              <a:t>https://doi.org/10.31219/osf.io/zv6j8</a:t>
            </a:r>
            <a:r>
              <a:rPr lang="en-CA" sz="1100" dirty="0">
                <a:latin typeface="Arial Black" panose="020B0A04020102020204" pitchFamily="34" charset="0"/>
              </a:rPr>
              <a:t>].</a:t>
            </a:r>
          </a:p>
          <a:p>
            <a:endParaRPr lang="en-CA" dirty="0"/>
          </a:p>
        </p:txBody>
      </p:sp>
      <p:sp>
        <p:nvSpPr>
          <p:cNvPr id="6" name="TextBox 5">
            <a:extLst>
              <a:ext uri="{FF2B5EF4-FFF2-40B4-BE49-F238E27FC236}">
                <a16:creationId xmlns:a16="http://schemas.microsoft.com/office/drawing/2014/main" id="{38E0DE8E-E322-4F9E-475E-791A2A93C68A}"/>
              </a:ext>
            </a:extLst>
          </p:cNvPr>
          <p:cNvSpPr txBox="1"/>
          <p:nvPr/>
        </p:nvSpPr>
        <p:spPr>
          <a:xfrm>
            <a:off x="4495472" y="5097294"/>
            <a:ext cx="7038975" cy="1200329"/>
          </a:xfrm>
          <a:prstGeom prst="rect">
            <a:avLst/>
          </a:prstGeom>
          <a:noFill/>
        </p:spPr>
        <p:txBody>
          <a:bodyPr wrap="square" rtlCol="0">
            <a:spAutoFit/>
          </a:bodyPr>
          <a:lstStyle/>
          <a:p>
            <a:r>
              <a:rPr lang="en-US" b="1" dirty="0">
                <a:solidFill>
                  <a:schemeClr val="accent5">
                    <a:lumMod val="75000"/>
                  </a:schemeClr>
                </a:solidFill>
              </a:rPr>
              <a:t>Data from Our World in Data shows for 29 countries that the vaccination associated deaths on average were 1.7- fold higher than the number of deaths associated with  SARS-CoV-2 infection (2021 to 2023). </a:t>
            </a:r>
            <a:endParaRPr lang="en-CA" b="1" dirty="0">
              <a:solidFill>
                <a:schemeClr val="accent5">
                  <a:lumMod val="75000"/>
                </a:schemeClr>
              </a:solidFill>
            </a:endParaRPr>
          </a:p>
        </p:txBody>
      </p:sp>
    </p:spTree>
    <p:extLst>
      <p:ext uri="{BB962C8B-B14F-4D97-AF65-F5344CB8AC3E}">
        <p14:creationId xmlns:p14="http://schemas.microsoft.com/office/powerpoint/2010/main" val="140287278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down)">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1000"/>
                                        <p:tgtEl>
                                          <p:spTgt spid="4">
                                            <p:txEl>
                                              <p:pRg st="2" end="2"/>
                                            </p:txEl>
                                          </p:spTgt>
                                        </p:tgtEl>
                                      </p:cBhvr>
                                    </p:animEffect>
                                    <p:anim calcmode="lin" valueType="num">
                                      <p:cBhvr>
                                        <p:cTn id="13"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1000"/>
                                        <p:tgtEl>
                                          <p:spTgt spid="4">
                                            <p:txEl>
                                              <p:pRg st="3" end="3"/>
                                            </p:txEl>
                                          </p:spTgt>
                                        </p:tgtEl>
                                      </p:cBhvr>
                                    </p:animEffect>
                                    <p:anim calcmode="lin" valueType="num">
                                      <p:cBhvr>
                                        <p:cTn id="20"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fade">
                                      <p:cBhvr>
                                        <p:cTn id="24" dur="1000"/>
                                        <p:tgtEl>
                                          <p:spTgt spid="4">
                                            <p:txEl>
                                              <p:pRg st="5" end="5"/>
                                            </p:txEl>
                                          </p:spTgt>
                                        </p:tgtEl>
                                      </p:cBhvr>
                                    </p:animEffect>
                                    <p:anim calcmode="lin" valueType="num">
                                      <p:cBhvr>
                                        <p:cTn id="25"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26" dur="1000" fill="hold"/>
                                        <p:tgtEl>
                                          <p:spTgt spid="4">
                                            <p:txEl>
                                              <p:pRg st="5" end="5"/>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animEffect transition="in" filter="fade">
                                      <p:cBhvr>
                                        <p:cTn id="29" dur="1000"/>
                                        <p:tgtEl>
                                          <p:spTgt spid="4">
                                            <p:txEl>
                                              <p:pRg st="6" end="6"/>
                                            </p:txEl>
                                          </p:spTgt>
                                        </p:tgtEl>
                                      </p:cBhvr>
                                    </p:animEffect>
                                    <p:anim calcmode="lin" valueType="num">
                                      <p:cBhvr>
                                        <p:cTn id="30" dur="10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6" end="6"/>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4">
                                            <p:txEl>
                                              <p:pRg st="7" end="7"/>
                                            </p:txEl>
                                          </p:spTgt>
                                        </p:tgtEl>
                                        <p:attrNameLst>
                                          <p:attrName>style.visibility</p:attrName>
                                        </p:attrNameLst>
                                      </p:cBhvr>
                                      <p:to>
                                        <p:strVal val="visible"/>
                                      </p:to>
                                    </p:set>
                                    <p:animEffect transition="in" filter="fade">
                                      <p:cBhvr>
                                        <p:cTn id="34" dur="1000"/>
                                        <p:tgtEl>
                                          <p:spTgt spid="4">
                                            <p:txEl>
                                              <p:pRg st="7" end="7"/>
                                            </p:txEl>
                                          </p:spTgt>
                                        </p:tgtEl>
                                      </p:cBhvr>
                                    </p:animEffect>
                                    <p:anim calcmode="lin" valueType="num">
                                      <p:cBhvr>
                                        <p:cTn id="35" dur="1000" fill="hold"/>
                                        <p:tgtEl>
                                          <p:spTgt spid="4">
                                            <p:txEl>
                                              <p:pRg st="7" end="7"/>
                                            </p:txEl>
                                          </p:spTgt>
                                        </p:tgtEl>
                                        <p:attrNameLst>
                                          <p:attrName>ppt_x</p:attrName>
                                        </p:attrNameLst>
                                      </p:cBhvr>
                                      <p:tavLst>
                                        <p:tav tm="0">
                                          <p:val>
                                            <p:strVal val="#ppt_x"/>
                                          </p:val>
                                        </p:tav>
                                        <p:tav tm="100000">
                                          <p:val>
                                            <p:strVal val="#ppt_x"/>
                                          </p:val>
                                        </p:tav>
                                      </p:tavLst>
                                    </p:anim>
                                    <p:anim calcmode="lin" valueType="num">
                                      <p:cBhvr>
                                        <p:cTn id="36" dur="1000" fill="hold"/>
                                        <p:tgtEl>
                                          <p:spTgt spid="4">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250"/>
                                  </p:stCondLst>
                                  <p:childTnLst>
                                    <p:set>
                                      <p:cBhvr>
                                        <p:cTn id="40" dur="1" fill="hold">
                                          <p:stCondLst>
                                            <p:cond delay="0"/>
                                          </p:stCondLst>
                                        </p:cTn>
                                        <p:tgtEl>
                                          <p:spTgt spid="4">
                                            <p:txEl>
                                              <p:pRg st="9" end="9"/>
                                            </p:txEl>
                                          </p:spTgt>
                                        </p:tgtEl>
                                        <p:attrNameLst>
                                          <p:attrName>style.visibility</p:attrName>
                                        </p:attrNameLst>
                                      </p:cBhvr>
                                      <p:to>
                                        <p:strVal val="visible"/>
                                      </p:to>
                                    </p:set>
                                    <p:animEffect transition="in" filter="fade">
                                      <p:cBhvr>
                                        <p:cTn id="41" dur="500"/>
                                        <p:tgtEl>
                                          <p:spTgt spid="4">
                                            <p:txEl>
                                              <p:pRg st="9" end="9"/>
                                            </p:txEl>
                                          </p:spTgt>
                                        </p:tgtEl>
                                      </p:cBhvr>
                                    </p:animEffect>
                                  </p:childTnLst>
                                </p:cTn>
                              </p:par>
                              <p:par>
                                <p:cTn id="42" presetID="10" presetClass="entr" presetSubtype="0" fill="hold" nodeType="withEffect">
                                  <p:stCondLst>
                                    <p:cond delay="250"/>
                                  </p:stCondLst>
                                  <p:childTnLst>
                                    <p:set>
                                      <p:cBhvr>
                                        <p:cTn id="43" dur="1" fill="hold">
                                          <p:stCondLst>
                                            <p:cond delay="0"/>
                                          </p:stCondLst>
                                        </p:cTn>
                                        <p:tgtEl>
                                          <p:spTgt spid="4">
                                            <p:txEl>
                                              <p:pRg st="11" end="11"/>
                                            </p:txEl>
                                          </p:spTgt>
                                        </p:tgtEl>
                                        <p:attrNameLst>
                                          <p:attrName>style.visibility</p:attrName>
                                        </p:attrNameLst>
                                      </p:cBhvr>
                                      <p:to>
                                        <p:strVal val="visible"/>
                                      </p:to>
                                    </p:set>
                                    <p:animEffect transition="in" filter="fade">
                                      <p:cBhvr>
                                        <p:cTn id="44" dur="500"/>
                                        <p:tgtEl>
                                          <p:spTgt spid="4">
                                            <p:txEl>
                                              <p:pRg st="11" end="11"/>
                                            </p:txEl>
                                          </p:spTgt>
                                        </p:tgtEl>
                                      </p:cBhvr>
                                    </p:animEffect>
                                  </p:childTnLst>
                                </p:cTn>
                              </p:par>
                              <p:par>
                                <p:cTn id="45" presetID="10" presetClass="entr" presetSubtype="0" fill="hold" nodeType="withEffect">
                                  <p:stCondLst>
                                    <p:cond delay="250"/>
                                  </p:stCondLst>
                                  <p:childTnLst>
                                    <p:set>
                                      <p:cBhvr>
                                        <p:cTn id="46" dur="1" fill="hold">
                                          <p:stCondLst>
                                            <p:cond delay="0"/>
                                          </p:stCondLst>
                                        </p:cTn>
                                        <p:tgtEl>
                                          <p:spTgt spid="4">
                                            <p:txEl>
                                              <p:pRg st="12" end="12"/>
                                            </p:txEl>
                                          </p:spTgt>
                                        </p:tgtEl>
                                        <p:attrNameLst>
                                          <p:attrName>style.visibility</p:attrName>
                                        </p:attrNameLst>
                                      </p:cBhvr>
                                      <p:to>
                                        <p:strVal val="visible"/>
                                      </p:to>
                                    </p:set>
                                    <p:animEffect transition="in" filter="fade">
                                      <p:cBhvr>
                                        <p:cTn id="47" dur="500"/>
                                        <p:tgtEl>
                                          <p:spTgt spid="4">
                                            <p:txEl>
                                              <p:pRg st="12" end="12"/>
                                            </p:txEl>
                                          </p:spTgt>
                                        </p:tgtEl>
                                      </p:cBhvr>
                                    </p:animEffect>
                                  </p:childTnLst>
                                </p:cTn>
                              </p:par>
                              <p:par>
                                <p:cTn id="48" presetID="10" presetClass="entr" presetSubtype="0" fill="hold" nodeType="withEffect">
                                  <p:stCondLst>
                                    <p:cond delay="250"/>
                                  </p:stCondLst>
                                  <p:childTnLst>
                                    <p:set>
                                      <p:cBhvr>
                                        <p:cTn id="49" dur="1" fill="hold">
                                          <p:stCondLst>
                                            <p:cond delay="0"/>
                                          </p:stCondLst>
                                        </p:cTn>
                                        <p:tgtEl>
                                          <p:spTgt spid="4">
                                            <p:txEl>
                                              <p:pRg st="13" end="13"/>
                                            </p:txEl>
                                          </p:spTgt>
                                        </p:tgtEl>
                                        <p:attrNameLst>
                                          <p:attrName>style.visibility</p:attrName>
                                        </p:attrNameLst>
                                      </p:cBhvr>
                                      <p:to>
                                        <p:strVal val="visible"/>
                                      </p:to>
                                    </p:set>
                                    <p:animEffect transition="in" filter="fade">
                                      <p:cBhvr>
                                        <p:cTn id="50" dur="500"/>
                                        <p:tgtEl>
                                          <p:spTgt spid="4">
                                            <p:txEl>
                                              <p:pRg st="13" end="1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nodePh="1">
                                  <p:stCondLst>
                                    <p:cond delay="0"/>
                                  </p:stCondLst>
                                  <p:endCondLst>
                                    <p:cond evt="begin" delay="0">
                                      <p:tn val="53"/>
                                    </p:cond>
                                  </p:endCondLst>
                                  <p:childTnLst>
                                    <p:set>
                                      <p:cBhvr>
                                        <p:cTn id="54" dur="1" fill="hold">
                                          <p:stCondLst>
                                            <p:cond delay="0"/>
                                          </p:stCondLst>
                                        </p:cTn>
                                        <p:tgtEl>
                                          <p:spTgt spid="2"/>
                                        </p:tgtEl>
                                        <p:attrNameLst>
                                          <p:attrName>style.visibility</p:attrName>
                                        </p:attrNameLst>
                                      </p:cBhvr>
                                      <p:to>
                                        <p:strVal val="visible"/>
                                      </p:to>
                                    </p:set>
                                    <p:animEffect transition="in" filter="fade">
                                      <p:cBhvr>
                                        <p:cTn id="55" dur="1000"/>
                                        <p:tgtEl>
                                          <p:spTgt spid="2"/>
                                        </p:tgtEl>
                                      </p:cBhvr>
                                    </p:animEffect>
                                    <p:anim calcmode="lin" valueType="num">
                                      <p:cBhvr>
                                        <p:cTn id="56" dur="1000" fill="hold"/>
                                        <p:tgtEl>
                                          <p:spTgt spid="2"/>
                                        </p:tgtEl>
                                        <p:attrNameLst>
                                          <p:attrName>ppt_x</p:attrName>
                                        </p:attrNameLst>
                                      </p:cBhvr>
                                      <p:tavLst>
                                        <p:tav tm="0">
                                          <p:val>
                                            <p:strVal val="#ppt_x"/>
                                          </p:val>
                                        </p:tav>
                                        <p:tav tm="100000">
                                          <p:val>
                                            <p:strVal val="#ppt_x"/>
                                          </p:val>
                                        </p:tav>
                                      </p:tavLst>
                                    </p:anim>
                                    <p:anim calcmode="lin" valueType="num">
                                      <p:cBhvr>
                                        <p:cTn id="5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6">
                                            <p:txEl>
                                              <p:pRg st="0" end="0"/>
                                            </p:txEl>
                                          </p:spTgt>
                                        </p:tgtEl>
                                        <p:attrNameLst>
                                          <p:attrName>style.visibility</p:attrName>
                                        </p:attrNameLst>
                                      </p:cBhvr>
                                      <p:to>
                                        <p:strVal val="visible"/>
                                      </p:to>
                                    </p:set>
                                    <p:animEffect transition="in" filter="fade">
                                      <p:cBhvr>
                                        <p:cTn id="62" dur="1000"/>
                                        <p:tgtEl>
                                          <p:spTgt spid="6">
                                            <p:txEl>
                                              <p:pRg st="0" end="0"/>
                                            </p:txEl>
                                          </p:spTgt>
                                        </p:tgtEl>
                                      </p:cBhvr>
                                    </p:animEffect>
                                    <p:anim calcmode="lin" valueType="num">
                                      <p:cBhvr>
                                        <p:cTn id="63"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64"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nodeType="clickEffect">
                                  <p:stCondLst>
                                    <p:cond delay="0"/>
                                  </p:stCondLst>
                                  <p:childTnLst>
                                    <p:set>
                                      <p:cBhvr>
                                        <p:cTn id="68" dur="1" fill="hold">
                                          <p:stCondLst>
                                            <p:cond delay="0"/>
                                          </p:stCondLst>
                                        </p:cTn>
                                        <p:tgtEl>
                                          <p:spTgt spid="5">
                                            <p:txEl>
                                              <p:pRg st="0" end="0"/>
                                            </p:txEl>
                                          </p:spTgt>
                                        </p:tgtEl>
                                        <p:attrNameLst>
                                          <p:attrName>style.visibility</p:attrName>
                                        </p:attrNameLst>
                                      </p:cBhvr>
                                      <p:to>
                                        <p:strVal val="visible"/>
                                      </p:to>
                                    </p:set>
                                    <p:anim calcmode="lin" valueType="num">
                                      <p:cBhvr additive="base">
                                        <p:cTn id="69"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70"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chart&#10;&#10;AI-generated content may be incorrect.">
            <a:extLst>
              <a:ext uri="{FF2B5EF4-FFF2-40B4-BE49-F238E27FC236}">
                <a16:creationId xmlns:a16="http://schemas.microsoft.com/office/drawing/2014/main" id="{BB418E38-783D-C816-BAEA-4ED0C1286F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7554155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5C257F-60A7-CE5B-A6A4-601FCC64F68E}"/>
              </a:ext>
            </a:extLst>
          </p:cNvPr>
          <p:cNvSpPr txBox="1"/>
          <p:nvPr/>
        </p:nvSpPr>
        <p:spPr>
          <a:xfrm>
            <a:off x="357187" y="628233"/>
            <a:ext cx="11630025" cy="5878532"/>
          </a:xfrm>
          <a:prstGeom prst="rect">
            <a:avLst/>
          </a:prstGeom>
          <a:noFill/>
        </p:spPr>
        <p:txBody>
          <a:bodyPr wrap="square" rtlCol="0">
            <a:spAutoFit/>
          </a:bodyPr>
          <a:lstStyle/>
          <a:p>
            <a:pPr marL="342900" indent="-342900">
              <a:buFont typeface="Arial" panose="020B0604020202020204" pitchFamily="34" charset="0"/>
              <a:buChar char="•"/>
            </a:pPr>
            <a:r>
              <a:rPr lang="en-CA" sz="2000" dirty="0">
                <a:latin typeface="Arial Black" panose="020B0A04020102020204" pitchFamily="34" charset="0"/>
              </a:rPr>
              <a:t>Shedders of the bioweapons comes from those who have had at least 2 doses of the mRNA gene therapy products and shed for three months.</a:t>
            </a:r>
            <a:endParaRPr lang="en-CA" sz="2000" dirty="0"/>
          </a:p>
          <a:p>
            <a:pPr marL="342900" indent="-342900">
              <a:buFont typeface="Arial" panose="020B0604020202020204" pitchFamily="34" charset="0"/>
              <a:buChar char="•"/>
            </a:pPr>
            <a:r>
              <a:rPr lang="en-CA" sz="2000" dirty="0">
                <a:highlight>
                  <a:srgbClr val="FFFF00"/>
                </a:highlight>
                <a:latin typeface="Arial Black" panose="020B0A04020102020204" pitchFamily="34" charset="0"/>
              </a:rPr>
              <a:t>Only the mRNA or adenovirus DNA vaccines induce the IgG1/3 spike antibodies in the URT and is very RARE during natural infection. </a:t>
            </a:r>
            <a:r>
              <a:rPr lang="en-CA" sz="2000" dirty="0"/>
              <a:t>[</a:t>
            </a:r>
            <a:r>
              <a:rPr lang="en-CA" sz="2000" b="1" dirty="0" err="1"/>
              <a:t>Guerrieri</a:t>
            </a:r>
            <a:r>
              <a:rPr lang="en-CA" sz="2000" b="1" dirty="0"/>
              <a:t> M</a:t>
            </a:r>
            <a:r>
              <a:rPr lang="en-CA" sz="2000" dirty="0"/>
              <a:t>, </a:t>
            </a:r>
            <a:r>
              <a:rPr lang="en-CA" sz="2000" i="1" dirty="0"/>
              <a:t>et al., </a:t>
            </a:r>
            <a:r>
              <a:rPr lang="en-CA" sz="2000" dirty="0"/>
              <a:t>Dec </a:t>
            </a:r>
            <a:r>
              <a:rPr lang="en-CA" sz="2000" b="1" dirty="0"/>
              <a:t>2021;</a:t>
            </a:r>
            <a:r>
              <a:rPr lang="en-CA" sz="2000" dirty="0"/>
              <a:t> </a:t>
            </a:r>
            <a:r>
              <a:rPr lang="en-CA" sz="2000" b="1" dirty="0" err="1"/>
              <a:t>Aksyuk</a:t>
            </a:r>
            <a:r>
              <a:rPr lang="en-CA" sz="2000" b="1" dirty="0"/>
              <a:t> AA</a:t>
            </a:r>
            <a:r>
              <a:rPr lang="en-CA" sz="2000" dirty="0"/>
              <a:t>, </a:t>
            </a:r>
            <a:r>
              <a:rPr lang="en-CA" sz="2000" i="1" dirty="0"/>
              <a:t>et al.</a:t>
            </a:r>
            <a:r>
              <a:rPr lang="en-CA" sz="2000" dirty="0"/>
              <a:t>, Dec  </a:t>
            </a:r>
            <a:r>
              <a:rPr lang="en-CA" sz="2000" b="1" dirty="0"/>
              <a:t>2022.</a:t>
            </a:r>
            <a:r>
              <a:rPr lang="en-CA" sz="2000" dirty="0"/>
              <a:t>]</a:t>
            </a:r>
          </a:p>
          <a:p>
            <a:pPr marL="342900" indent="-342900">
              <a:buFont typeface="Arial" panose="020B0604020202020204" pitchFamily="34" charset="0"/>
              <a:buChar char="•"/>
            </a:pPr>
            <a:r>
              <a:rPr lang="en-US" sz="2000" dirty="0"/>
              <a:t>In blood get </a:t>
            </a:r>
            <a:r>
              <a:rPr lang="en-US" sz="2000" dirty="0">
                <a:solidFill>
                  <a:schemeClr val="accent5">
                    <a:lumMod val="75000"/>
                  </a:schemeClr>
                </a:solidFill>
              </a:rPr>
              <a:t>conversion of dangerous spike IgG1/3 </a:t>
            </a:r>
            <a:r>
              <a:rPr lang="en-US" sz="2000" b="1" dirty="0">
                <a:solidFill>
                  <a:schemeClr val="accent5">
                    <a:lumMod val="75000"/>
                  </a:schemeClr>
                </a:solidFill>
              </a:rPr>
              <a:t>to “tolerogenic” IgG4 </a:t>
            </a:r>
            <a:r>
              <a:rPr lang="en-US" sz="2000" dirty="0">
                <a:solidFill>
                  <a:schemeClr val="accent5">
                    <a:lumMod val="75000"/>
                  </a:schemeClr>
                </a:solidFill>
              </a:rPr>
              <a:t>at </a:t>
            </a:r>
            <a:r>
              <a:rPr lang="en-US" sz="2000" b="1" dirty="0">
                <a:solidFill>
                  <a:schemeClr val="accent5">
                    <a:lumMod val="75000"/>
                  </a:schemeClr>
                </a:solidFill>
              </a:rPr>
              <a:t>6 months after 2nd dose </a:t>
            </a:r>
            <a:r>
              <a:rPr lang="en-US" sz="2000" dirty="0">
                <a:solidFill>
                  <a:schemeClr val="accent5">
                    <a:lumMod val="75000"/>
                  </a:schemeClr>
                </a:solidFill>
              </a:rPr>
              <a:t>or with the </a:t>
            </a:r>
            <a:r>
              <a:rPr lang="en-US" sz="2000" b="1" dirty="0">
                <a:solidFill>
                  <a:schemeClr val="accent5">
                    <a:lumMod val="75000"/>
                  </a:schemeClr>
                </a:solidFill>
              </a:rPr>
              <a:t>3rd dose</a:t>
            </a:r>
            <a:r>
              <a:rPr lang="en-US" sz="2000" dirty="0">
                <a:solidFill>
                  <a:schemeClr val="accent5">
                    <a:lumMod val="75000"/>
                  </a:schemeClr>
                </a:solidFill>
              </a:rPr>
              <a:t>. </a:t>
            </a:r>
            <a:r>
              <a:rPr lang="en-US" sz="2000" dirty="0"/>
              <a:t>However, the conversion to IgG4 is not the case with </a:t>
            </a:r>
            <a:r>
              <a:rPr lang="en-US" sz="2000" b="1" dirty="0"/>
              <a:t>adenovirus (Ad)  vaccines. [Irrgang P </a:t>
            </a:r>
            <a:r>
              <a:rPr lang="en-US" sz="2000" i="1" dirty="0"/>
              <a:t>et al., </a:t>
            </a:r>
            <a:r>
              <a:rPr lang="en-US" sz="2000" dirty="0"/>
              <a:t>Dec </a:t>
            </a:r>
            <a:r>
              <a:rPr lang="en-US" sz="2000" b="1" dirty="0"/>
              <a:t>2022]. This helps to explain the higher risk of microclotting/myocarditis for the adenovirus COVID-19 vaccines, why they were sequentially pulled from the market, and why they are no longer being produced.   </a:t>
            </a:r>
          </a:p>
          <a:p>
            <a:pPr marL="342900" indent="-342900">
              <a:buFont typeface="Arial" panose="020B0604020202020204" pitchFamily="34" charset="0"/>
              <a:buChar char="•"/>
            </a:pPr>
            <a:r>
              <a:rPr lang="en-US" sz="2000" dirty="0">
                <a:highlight>
                  <a:srgbClr val="FFFF00"/>
                </a:highlight>
                <a:latin typeface="Aptos" panose="020B0004020202020204" pitchFamily="34" charset="0"/>
              </a:rPr>
              <a:t>The Cleveland Clinic data [</a:t>
            </a:r>
            <a:r>
              <a:rPr lang="en-CA" dirty="0">
                <a:highlight>
                  <a:srgbClr val="FFFF00"/>
                </a:highlight>
                <a:latin typeface="Aptos" panose="020B0004020202020204" pitchFamily="34" charset="0"/>
              </a:rPr>
              <a:t>Shrestha NK et al., Dec 2022] appears </a:t>
            </a:r>
            <a:r>
              <a:rPr lang="en-CA" b="1" dirty="0">
                <a:highlight>
                  <a:srgbClr val="FFFF00"/>
                </a:highlight>
                <a:latin typeface="Aptos" panose="020B0004020202020204" pitchFamily="34" charset="0"/>
              </a:rPr>
              <a:t>to imply the spike IgG1/3 is NOT converted to IgG4 in the URT.  Thus, shedding poses a higher risk than the direct inoculation of the mRNA gene therapy shots.   </a:t>
            </a:r>
            <a:endParaRPr lang="en-CA" sz="2000" b="1" dirty="0">
              <a:highlight>
                <a:srgbClr val="FFFF00"/>
              </a:highlight>
              <a:latin typeface="Aptos" panose="020B0004020202020204" pitchFamily="34" charset="0"/>
            </a:endParaRPr>
          </a:p>
          <a:p>
            <a:pPr marL="342900" indent="-342900">
              <a:buFont typeface="Arial" panose="020B0604020202020204" pitchFamily="34" charset="0"/>
              <a:buChar char="•"/>
            </a:pPr>
            <a:r>
              <a:rPr lang="en-CA" sz="2000" dirty="0">
                <a:latin typeface="Aptos Display" panose="020B0004020202020204" pitchFamily="34" charset="0"/>
              </a:rPr>
              <a:t>People who may be at the </a:t>
            </a:r>
            <a:r>
              <a:rPr lang="en-CA" sz="2000" dirty="0">
                <a:solidFill>
                  <a:schemeClr val="accent5">
                    <a:lumMod val="75000"/>
                  </a:schemeClr>
                </a:solidFill>
                <a:latin typeface="Aptos Display" panose="020B0004020202020204" pitchFamily="34" charset="0"/>
              </a:rPr>
              <a:t>highest risk of shedding </a:t>
            </a:r>
            <a:r>
              <a:rPr lang="en-CA" sz="2000" dirty="0">
                <a:latin typeface="Aptos Display" panose="020B0004020202020204" pitchFamily="34" charset="0"/>
              </a:rPr>
              <a:t>are those who were infected before receiving the COVID-19 mRNA gene therapy shots because IN THE BLOOD </a:t>
            </a:r>
            <a:r>
              <a:rPr lang="en-CA" sz="2000" u="sng" dirty="0">
                <a:solidFill>
                  <a:schemeClr val="accent5">
                    <a:lumMod val="75000"/>
                  </a:schemeClr>
                </a:solidFill>
                <a:latin typeface="Aptos Display" panose="020B0004020202020204" pitchFamily="34" charset="0"/>
              </a:rPr>
              <a:t>they </a:t>
            </a:r>
            <a:r>
              <a:rPr lang="en-CA" sz="2000" b="1" u="sng" dirty="0">
                <a:solidFill>
                  <a:schemeClr val="accent5">
                    <a:lumMod val="75000"/>
                  </a:schemeClr>
                </a:solidFill>
                <a:latin typeface="Aptos Display" panose="020B0004020202020204" pitchFamily="34" charset="0"/>
              </a:rPr>
              <a:t>do not switch </a:t>
            </a:r>
            <a:r>
              <a:rPr lang="en-CA" sz="2000" u="sng" dirty="0">
                <a:solidFill>
                  <a:schemeClr val="accent5">
                    <a:lumMod val="75000"/>
                  </a:schemeClr>
                </a:solidFill>
                <a:latin typeface="Aptos Display" panose="020B0004020202020204" pitchFamily="34" charset="0"/>
              </a:rPr>
              <a:t>the dangerous spike IgG1/3 to IgG4 </a:t>
            </a:r>
            <a:r>
              <a:rPr lang="en-CA" sz="2000" u="sng" dirty="0">
                <a:solidFill>
                  <a:schemeClr val="accent1">
                    <a:lumMod val="75000"/>
                  </a:schemeClr>
                </a:solidFill>
                <a:latin typeface="Aptos Display" panose="020B0004020202020204" pitchFamily="34" charset="0"/>
              </a:rPr>
              <a:t>[</a:t>
            </a:r>
            <a:r>
              <a:rPr lang="en-CA" sz="2000" b="1" u="sng" dirty="0" err="1">
                <a:solidFill>
                  <a:schemeClr val="accent1">
                    <a:lumMod val="75000"/>
                  </a:schemeClr>
                </a:solidFill>
                <a:latin typeface="Aptos Display" panose="020B0004020202020204" pitchFamily="34" charset="0"/>
              </a:rPr>
              <a:t>Kiszel</a:t>
            </a:r>
            <a:r>
              <a:rPr lang="en-CA" sz="2000" u="sng" dirty="0">
                <a:solidFill>
                  <a:schemeClr val="accent1">
                    <a:lumMod val="75000"/>
                  </a:schemeClr>
                </a:solidFill>
                <a:latin typeface="Aptos Display" panose="020B0004020202020204" pitchFamily="34" charset="0"/>
              </a:rPr>
              <a:t> </a:t>
            </a:r>
            <a:r>
              <a:rPr lang="en-CA" sz="2000" b="1" u="sng" dirty="0">
                <a:solidFill>
                  <a:schemeClr val="accent1">
                    <a:lumMod val="75000"/>
                  </a:schemeClr>
                </a:solidFill>
                <a:latin typeface="Aptos Display" panose="020B0004020202020204" pitchFamily="34" charset="0"/>
              </a:rPr>
              <a:t>P </a:t>
            </a:r>
            <a:r>
              <a:rPr lang="en-CA" sz="2000" b="1" i="1" u="sng" dirty="0">
                <a:solidFill>
                  <a:schemeClr val="accent1">
                    <a:lumMod val="75000"/>
                  </a:schemeClr>
                </a:solidFill>
                <a:latin typeface="Aptos Display" panose="020B0004020202020204" pitchFamily="34" charset="0"/>
              </a:rPr>
              <a:t>et al., </a:t>
            </a:r>
            <a:r>
              <a:rPr lang="en-CA" sz="2000" b="1" u="sng" dirty="0">
                <a:solidFill>
                  <a:schemeClr val="accent1">
                    <a:lumMod val="75000"/>
                  </a:schemeClr>
                </a:solidFill>
                <a:latin typeface="Aptos Display" panose="020B0004020202020204" pitchFamily="34" charset="0"/>
              </a:rPr>
              <a:t>August 2023</a:t>
            </a:r>
            <a:r>
              <a:rPr lang="en-CA" sz="2000" u="sng" dirty="0">
                <a:solidFill>
                  <a:schemeClr val="accent1">
                    <a:lumMod val="75000"/>
                  </a:schemeClr>
                </a:solidFill>
                <a:latin typeface="Aptos Display" panose="020B0004020202020204" pitchFamily="34" charset="0"/>
              </a:rPr>
              <a:t>], such as </a:t>
            </a:r>
            <a:r>
              <a:rPr lang="en-CA" sz="2000" b="1" u="sng" dirty="0">
                <a:solidFill>
                  <a:schemeClr val="accent1">
                    <a:lumMod val="75000"/>
                  </a:schemeClr>
                </a:solidFill>
                <a:latin typeface="Aptos Display" panose="020B0004020202020204" pitchFamily="34" charset="0"/>
              </a:rPr>
              <a:t>medical personnel </a:t>
            </a:r>
            <a:r>
              <a:rPr lang="en-CA" sz="2000" u="sng" dirty="0">
                <a:solidFill>
                  <a:schemeClr val="accent1">
                    <a:lumMod val="75000"/>
                  </a:schemeClr>
                </a:solidFill>
                <a:latin typeface="Aptos Display" panose="020B0004020202020204" pitchFamily="34" charset="0"/>
              </a:rPr>
              <a:t>or those </a:t>
            </a:r>
            <a:r>
              <a:rPr lang="en-CA" sz="2000" b="1" u="sng" dirty="0">
                <a:solidFill>
                  <a:schemeClr val="accent1">
                    <a:lumMod val="75000"/>
                  </a:schemeClr>
                </a:solidFill>
                <a:latin typeface="Aptos Display" panose="020B0004020202020204" pitchFamily="34" charset="0"/>
              </a:rPr>
              <a:t>who worked in nursing homes</a:t>
            </a:r>
            <a:r>
              <a:rPr lang="en-CA" sz="2000" dirty="0">
                <a:solidFill>
                  <a:schemeClr val="accent1">
                    <a:lumMod val="75000"/>
                  </a:schemeClr>
                </a:solidFill>
                <a:latin typeface="Aptos Display" panose="020B0004020202020204" pitchFamily="34" charset="0"/>
              </a:rPr>
              <a:t>.</a:t>
            </a:r>
            <a:r>
              <a:rPr lang="en-CA" sz="2000" dirty="0">
                <a:solidFill>
                  <a:schemeClr val="accent5">
                    <a:lumMod val="75000"/>
                  </a:schemeClr>
                </a:solidFill>
                <a:latin typeface="Aptos Display" panose="020B0004020202020204" pitchFamily="34" charset="0"/>
              </a:rPr>
              <a:t> </a:t>
            </a:r>
          </a:p>
          <a:p>
            <a:pPr marL="342900" indent="-342900">
              <a:buFont typeface="Arial" panose="020B0604020202020204" pitchFamily="34" charset="0"/>
              <a:buChar char="•"/>
            </a:pPr>
            <a:r>
              <a:rPr lang="en-CA" sz="2000" dirty="0">
                <a:solidFill>
                  <a:schemeClr val="accent5">
                    <a:lumMod val="75000"/>
                  </a:schemeClr>
                </a:solidFill>
                <a:latin typeface="Aptos Display" panose="020B0004020202020204" pitchFamily="34" charset="0"/>
              </a:rPr>
              <a:t>The younger one is the more likely they were not vaccinated until </a:t>
            </a:r>
            <a:r>
              <a:rPr lang="en-CA" sz="2000" dirty="0">
                <a:solidFill>
                  <a:schemeClr val="accent5">
                    <a:lumMod val="75000"/>
                  </a:schemeClr>
                </a:solidFill>
                <a:highlight>
                  <a:srgbClr val="FFFF00"/>
                </a:highlight>
                <a:latin typeface="Aptos Display" panose="020B0004020202020204" pitchFamily="34" charset="0"/>
              </a:rPr>
              <a:t>after</a:t>
            </a:r>
            <a:r>
              <a:rPr lang="en-CA" sz="2000" dirty="0">
                <a:solidFill>
                  <a:schemeClr val="accent5">
                    <a:lumMod val="75000"/>
                  </a:schemeClr>
                </a:solidFill>
                <a:latin typeface="Aptos Display" panose="020B0004020202020204" pitchFamily="34" charset="0"/>
              </a:rPr>
              <a:t> they were naturally infected.  </a:t>
            </a:r>
            <a:r>
              <a:rPr lang="en-CA" sz="2000" dirty="0">
                <a:latin typeface="Aptos Display" panose="020B0004020202020204" pitchFamily="34" charset="0"/>
              </a:rPr>
              <a:t>Thus, a </a:t>
            </a:r>
            <a:r>
              <a:rPr lang="en-CA" sz="2000" b="1" dirty="0">
                <a:latin typeface="Aptos Display" panose="020B0004020202020204" pitchFamily="34" charset="0"/>
              </a:rPr>
              <a:t>higher proportion </a:t>
            </a:r>
            <a:r>
              <a:rPr lang="en-CA" sz="2000" dirty="0">
                <a:latin typeface="Aptos Display" panose="020B0004020202020204" pitchFamily="34" charset="0"/>
              </a:rPr>
              <a:t>of the younger population may have been at </a:t>
            </a:r>
            <a:r>
              <a:rPr lang="en-CA" sz="2000" b="1" dirty="0">
                <a:latin typeface="Aptos Display" panose="020B0004020202020204" pitchFamily="34" charset="0"/>
              </a:rPr>
              <a:t>increased risk  of </a:t>
            </a:r>
            <a:r>
              <a:rPr lang="en-CA" sz="2000" dirty="0">
                <a:latin typeface="Aptos Display" panose="020B0004020202020204" pitchFamily="34" charset="0"/>
              </a:rPr>
              <a:t> </a:t>
            </a:r>
            <a:r>
              <a:rPr lang="en-CA" sz="2000" b="1" dirty="0">
                <a:latin typeface="Aptos Display" panose="020B0004020202020204" pitchFamily="34" charset="0"/>
              </a:rPr>
              <a:t>shedding deaths</a:t>
            </a:r>
            <a:r>
              <a:rPr lang="en-CA" sz="2000" dirty="0">
                <a:latin typeface="Aptos Display" panose="020B0004020202020204" pitchFamily="34" charset="0"/>
              </a:rPr>
              <a:t> </a:t>
            </a:r>
            <a:r>
              <a:rPr lang="en-CA" sz="2000" b="1" dirty="0">
                <a:solidFill>
                  <a:srgbClr val="C00000"/>
                </a:solidFill>
                <a:latin typeface="Aptos Display" panose="020B0004020202020204" pitchFamily="34" charset="0"/>
              </a:rPr>
              <a:t>due to the persistence of </a:t>
            </a:r>
            <a:r>
              <a:rPr lang="en-CA" sz="2000" b="1" u="sng" dirty="0">
                <a:solidFill>
                  <a:srgbClr val="C00000"/>
                </a:solidFill>
                <a:latin typeface="Aptos Display" panose="020B0004020202020204" pitchFamily="34" charset="0"/>
              </a:rPr>
              <a:t>complement binding spike IgG1/3 ANTIBODIES</a:t>
            </a:r>
            <a:r>
              <a:rPr lang="en-CA" sz="2000" b="1" dirty="0">
                <a:solidFill>
                  <a:srgbClr val="C00000"/>
                </a:solidFill>
                <a:latin typeface="Aptos Display" panose="020B0004020202020204" pitchFamily="34" charset="0"/>
              </a:rPr>
              <a:t>.   </a:t>
            </a:r>
            <a:endParaRPr lang="en-CA" sz="2000" b="1" dirty="0">
              <a:solidFill>
                <a:srgbClr val="C00000"/>
              </a:solidFill>
              <a:latin typeface="Arial Black" panose="020B0A04020102020204" pitchFamily="34" charset="0"/>
            </a:endParaRPr>
          </a:p>
        </p:txBody>
      </p:sp>
      <p:sp>
        <p:nvSpPr>
          <p:cNvPr id="3" name="TextBox 2">
            <a:extLst>
              <a:ext uri="{FF2B5EF4-FFF2-40B4-BE49-F238E27FC236}">
                <a16:creationId xmlns:a16="http://schemas.microsoft.com/office/drawing/2014/main" id="{A7EB8128-56E0-EA01-D0EF-1C4F24862F1D}"/>
              </a:ext>
            </a:extLst>
          </p:cNvPr>
          <p:cNvSpPr txBox="1"/>
          <p:nvPr/>
        </p:nvSpPr>
        <p:spPr>
          <a:xfrm>
            <a:off x="102394" y="228123"/>
            <a:ext cx="11987212" cy="400110"/>
          </a:xfrm>
          <a:prstGeom prst="rect">
            <a:avLst/>
          </a:prstGeom>
          <a:solidFill>
            <a:srgbClr val="5B2C6E"/>
          </a:solidFill>
        </p:spPr>
        <p:txBody>
          <a:bodyPr wrap="square" rtlCol="0">
            <a:spAutoFit/>
          </a:bodyPr>
          <a:lstStyle/>
          <a:p>
            <a:r>
              <a:rPr lang="en-US" sz="2000" b="1" dirty="0">
                <a:solidFill>
                  <a:schemeClr val="bg1"/>
                </a:solidFill>
                <a:latin typeface="Arial Black" panose="020B0A04020102020204" pitchFamily="34" charset="0"/>
              </a:rPr>
              <a:t>Complement binding spike IgG1/3 versus non-complement binding IgG4 antibodies</a:t>
            </a:r>
            <a:endParaRPr lang="en-CA" sz="2000" b="1"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10856208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 calcmode="lin" valueType="num">
                                      <p:cBhvr additive="base">
                                        <p:cTn id="14"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Effect transition="in" filter="fade">
                                      <p:cBhvr>
                                        <p:cTn id="20" dur="1000"/>
                                        <p:tgtEl>
                                          <p:spTgt spid="2">
                                            <p:txEl>
                                              <p:pRg st="2" end="2"/>
                                            </p:txEl>
                                          </p:spTgt>
                                        </p:tgtEl>
                                      </p:cBhvr>
                                    </p:animEffect>
                                    <p:anim calcmode="lin" valueType="num">
                                      <p:cBhvr>
                                        <p:cTn id="21"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animEffect transition="in" filter="fade">
                                      <p:cBhvr>
                                        <p:cTn id="27" dur="1000"/>
                                        <p:tgtEl>
                                          <p:spTgt spid="2">
                                            <p:txEl>
                                              <p:pRg st="3" end="3"/>
                                            </p:txEl>
                                          </p:spTgt>
                                        </p:tgtEl>
                                      </p:cBhvr>
                                    </p:animEffect>
                                    <p:anim calcmode="lin" valueType="num">
                                      <p:cBhvr>
                                        <p:cTn id="28"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2">
                                            <p:txEl>
                                              <p:pRg st="4" end="4"/>
                                            </p:txEl>
                                          </p:spTgt>
                                        </p:tgtEl>
                                        <p:attrNameLst>
                                          <p:attrName>style.visibility</p:attrName>
                                        </p:attrNameLst>
                                      </p:cBhvr>
                                      <p:to>
                                        <p:strVal val="visible"/>
                                      </p:to>
                                    </p:set>
                                    <p:animEffect transition="in" filter="fade">
                                      <p:cBhvr>
                                        <p:cTn id="34" dur="1000"/>
                                        <p:tgtEl>
                                          <p:spTgt spid="2">
                                            <p:txEl>
                                              <p:pRg st="4" end="4"/>
                                            </p:txEl>
                                          </p:spTgt>
                                        </p:tgtEl>
                                      </p:cBhvr>
                                    </p:animEffect>
                                    <p:anim calcmode="lin" valueType="num">
                                      <p:cBhvr>
                                        <p:cTn id="35"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2">
                                            <p:txEl>
                                              <p:pRg st="5" end="5"/>
                                            </p:txEl>
                                          </p:spTgt>
                                        </p:tgtEl>
                                        <p:attrNameLst>
                                          <p:attrName>style.visibility</p:attrName>
                                        </p:attrNameLst>
                                      </p:cBhvr>
                                      <p:to>
                                        <p:strVal val="visible"/>
                                      </p:to>
                                    </p:set>
                                    <p:animEffect transition="in" filter="fade">
                                      <p:cBhvr>
                                        <p:cTn id="41" dur="1000"/>
                                        <p:tgtEl>
                                          <p:spTgt spid="2">
                                            <p:txEl>
                                              <p:pRg st="5" end="5"/>
                                            </p:txEl>
                                          </p:spTgt>
                                        </p:tgtEl>
                                      </p:cBhvr>
                                    </p:animEffect>
                                    <p:anim calcmode="lin" valueType="num">
                                      <p:cBhvr>
                                        <p:cTn id="42"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224BBF-669D-0360-03E8-F9772DB19C3F}"/>
              </a:ext>
            </a:extLst>
          </p:cNvPr>
          <p:cNvPicPr>
            <a:picLocks noChangeAspect="1"/>
          </p:cNvPicPr>
          <p:nvPr/>
        </p:nvPicPr>
        <p:blipFill>
          <a:blip r:embed="rId2"/>
          <a:stretch>
            <a:fillRect/>
          </a:stretch>
        </p:blipFill>
        <p:spPr>
          <a:xfrm>
            <a:off x="66675" y="0"/>
            <a:ext cx="11868150" cy="6675835"/>
          </a:xfrm>
          <a:prstGeom prst="rect">
            <a:avLst/>
          </a:prstGeom>
        </p:spPr>
      </p:pic>
      <p:sp>
        <p:nvSpPr>
          <p:cNvPr id="5" name="TextBox 4">
            <a:extLst>
              <a:ext uri="{FF2B5EF4-FFF2-40B4-BE49-F238E27FC236}">
                <a16:creationId xmlns:a16="http://schemas.microsoft.com/office/drawing/2014/main" id="{1C696D9B-AE50-2D59-2147-7F3FAE3FDC66}"/>
              </a:ext>
            </a:extLst>
          </p:cNvPr>
          <p:cNvSpPr txBox="1"/>
          <p:nvPr/>
        </p:nvSpPr>
        <p:spPr>
          <a:xfrm>
            <a:off x="4410076" y="91082"/>
            <a:ext cx="2600324" cy="400110"/>
          </a:xfrm>
          <a:prstGeom prst="rect">
            <a:avLst/>
          </a:prstGeom>
          <a:noFill/>
        </p:spPr>
        <p:txBody>
          <a:bodyPr wrap="square" rtlCol="0">
            <a:spAutoFit/>
          </a:bodyPr>
          <a:lstStyle/>
          <a:p>
            <a:r>
              <a:rPr lang="en-US" sz="2000" b="1" dirty="0">
                <a:solidFill>
                  <a:srgbClr val="C00000"/>
                </a:solidFill>
                <a:latin typeface="Arial Black" panose="020B0A04020102020204" pitchFamily="34" charset="0"/>
              </a:rPr>
              <a:t>MY Hypothesis </a:t>
            </a:r>
            <a:endParaRPr lang="en-CA" sz="2000" b="1" dirty="0">
              <a:solidFill>
                <a:srgbClr val="C00000"/>
              </a:solidFill>
              <a:latin typeface="Arial Black" panose="020B0A04020102020204" pitchFamily="34" charset="0"/>
            </a:endParaRPr>
          </a:p>
        </p:txBody>
      </p:sp>
      <p:sp>
        <p:nvSpPr>
          <p:cNvPr id="2" name="TextBox 1">
            <a:extLst>
              <a:ext uri="{FF2B5EF4-FFF2-40B4-BE49-F238E27FC236}">
                <a16:creationId xmlns:a16="http://schemas.microsoft.com/office/drawing/2014/main" id="{C34CB55E-C376-6932-43E3-D2F3B60BE040}"/>
              </a:ext>
            </a:extLst>
          </p:cNvPr>
          <p:cNvSpPr txBox="1"/>
          <p:nvPr/>
        </p:nvSpPr>
        <p:spPr>
          <a:xfrm>
            <a:off x="257175" y="2782669"/>
            <a:ext cx="1162050" cy="646331"/>
          </a:xfrm>
          <a:prstGeom prst="rect">
            <a:avLst/>
          </a:prstGeom>
          <a:noFill/>
        </p:spPr>
        <p:txBody>
          <a:bodyPr wrap="square" rtlCol="0">
            <a:spAutoFit/>
          </a:bodyPr>
          <a:lstStyle/>
          <a:p>
            <a:pPr algn="ctr"/>
            <a:r>
              <a:rPr lang="en-US" dirty="0">
                <a:solidFill>
                  <a:srgbClr val="C00000"/>
                </a:solidFill>
                <a:latin typeface="Arial Black" panose="020B0A04020102020204" pitchFamily="34" charset="0"/>
              </a:rPr>
              <a:t>ADE entry</a:t>
            </a:r>
            <a:endParaRPr lang="en-CA" dirty="0">
              <a:solidFill>
                <a:srgbClr val="C00000"/>
              </a:solidFill>
              <a:latin typeface="Arial Black" panose="020B0A04020102020204" pitchFamily="34" charset="0"/>
            </a:endParaRPr>
          </a:p>
        </p:txBody>
      </p:sp>
    </p:spTree>
    <p:extLst>
      <p:ext uri="{BB962C8B-B14F-4D97-AF65-F5344CB8AC3E}">
        <p14:creationId xmlns:p14="http://schemas.microsoft.com/office/powerpoint/2010/main" val="618180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B80FEA9-18D6-A1A6-3B00-0C875CC660F3}"/>
              </a:ext>
            </a:extLst>
          </p:cNvPr>
          <p:cNvSpPr txBox="1"/>
          <p:nvPr/>
        </p:nvSpPr>
        <p:spPr>
          <a:xfrm>
            <a:off x="371171" y="110073"/>
            <a:ext cx="11582704" cy="6001643"/>
          </a:xfrm>
          <a:prstGeom prst="rect">
            <a:avLst/>
          </a:prstGeom>
          <a:noFill/>
        </p:spPr>
        <p:txBody>
          <a:bodyPr wrap="square">
            <a:spAutoFit/>
          </a:bodyPr>
          <a:lstStyle/>
          <a:p>
            <a:pPr algn="ctr"/>
            <a:r>
              <a:rPr lang="en-US" sz="3200" dirty="0">
                <a:solidFill>
                  <a:srgbClr val="C00000"/>
                </a:solidFill>
                <a:latin typeface="Avenir Next LT Pro Demi" panose="020B0704020202020204" pitchFamily="34" charset="0"/>
              </a:rPr>
              <a:t>To help mitigate the risk of dying from emerging or pandemic </a:t>
            </a:r>
            <a:r>
              <a:rPr lang="en-US" sz="3200" dirty="0">
                <a:latin typeface="Avenir Next LT Pro Demi" panose="020B0704020202020204" pitchFamily="34" charset="0"/>
              </a:rPr>
              <a:t>RNA</a:t>
            </a:r>
            <a:r>
              <a:rPr lang="en-US" sz="3200" dirty="0">
                <a:solidFill>
                  <a:srgbClr val="C00000"/>
                </a:solidFill>
                <a:latin typeface="Avenir Next LT Pro Demi" panose="020B0704020202020204" pitchFamily="34" charset="0"/>
              </a:rPr>
              <a:t> viruses:</a:t>
            </a:r>
            <a:r>
              <a:rPr lang="en-US" sz="3200" baseline="30000" dirty="0">
                <a:latin typeface="Avenir Next LT Pro Demi" panose="020B0704020202020204" pitchFamily="34" charset="0"/>
              </a:rPr>
              <a:t>*</a:t>
            </a:r>
            <a:endParaRPr lang="en-US" sz="2400" baseline="30000" dirty="0">
              <a:latin typeface="Avenir Next LT Pro Demi" panose="020B0704020202020204" pitchFamily="34" charset="0"/>
            </a:endParaRPr>
          </a:p>
          <a:p>
            <a:pPr marL="514350" indent="-514350">
              <a:buFont typeface="+mj-lt"/>
              <a:buAutoNum type="arabicPeriod"/>
            </a:pPr>
            <a:r>
              <a:rPr lang="en-US" sz="2200" dirty="0">
                <a:latin typeface="Avenir Next LT Pro Demi" panose="020B0704020202020204" pitchFamily="34" charset="0"/>
              </a:rPr>
              <a:t>keep your Vitamin D3 levels optimal, </a:t>
            </a:r>
          </a:p>
          <a:p>
            <a:pPr marL="457200" indent="-457200">
              <a:buFont typeface="+mj-lt"/>
              <a:buAutoNum type="arabicPeriod"/>
            </a:pPr>
            <a:r>
              <a:rPr lang="en-US" sz="2200" dirty="0">
                <a:latin typeface="Avenir Next LT Pro Demi" panose="020B0704020202020204" pitchFamily="34" charset="0"/>
              </a:rPr>
              <a:t>adopt a healthy lifestyle, weight, and maintain a healthy blood pressure, </a:t>
            </a:r>
          </a:p>
          <a:p>
            <a:pPr marL="457200" indent="-457200">
              <a:buFont typeface="+mj-lt"/>
              <a:buAutoNum type="arabicPeriod"/>
            </a:pPr>
            <a:r>
              <a:rPr lang="en-US" sz="2200" dirty="0">
                <a:latin typeface="Avenir Next LT Pro Demi" panose="020B0704020202020204" pitchFamily="34" charset="0"/>
              </a:rPr>
              <a:t>where required (such as those with comorbidities/hypertension), </a:t>
            </a:r>
            <a:r>
              <a:rPr lang="en-US" sz="2200" u="sng" dirty="0">
                <a:solidFill>
                  <a:srgbClr val="C00000"/>
                </a:solidFill>
                <a:latin typeface="Avenir Next LT Pro Demi" panose="020B0704020202020204" pitchFamily="34" charset="0"/>
              </a:rPr>
              <a:t>reverse &amp; prevent immunosenescence of macrophages</a:t>
            </a:r>
            <a:r>
              <a:rPr lang="en-US" sz="2200" dirty="0">
                <a:latin typeface="Avenir Next LT Pro Demi" panose="020B0704020202020204" pitchFamily="34" charset="0"/>
              </a:rPr>
              <a:t> with alpha-fetoprotein (AFP) antagonists such as:  </a:t>
            </a:r>
            <a:r>
              <a:rPr lang="en-US" dirty="0">
                <a:latin typeface="Avenir Next LT Pro Demi" panose="020B0704020202020204" pitchFamily="34" charset="0"/>
              </a:rPr>
              <a:t>daily zinc, genistein, 7 keto-DHEA (in USA but not legal in Canada), ivermectin [Laderoute M, Open Heart, May 10, 2021. </a:t>
            </a:r>
            <a:r>
              <a:rPr lang="en-US" dirty="0">
                <a:latin typeface="Avenir Next LT Pro Demi" panose="020B0704020202020204" pitchFamily="34" charset="0"/>
                <a:hlinkClick r:id="rId2"/>
              </a:rPr>
              <a:t>https://openheart.bmj.com/content/8/1/e001655.responses</a:t>
            </a:r>
            <a:r>
              <a:rPr lang="en-US" dirty="0">
                <a:latin typeface="Avenir Next LT Pro Demi" panose="020B0704020202020204" pitchFamily="34" charset="0"/>
              </a:rPr>
              <a:t>], near infrared, etc.</a:t>
            </a:r>
          </a:p>
          <a:p>
            <a:pPr marL="457200" indent="-457200">
              <a:buFont typeface="+mj-lt"/>
              <a:buAutoNum type="arabicPeriod"/>
            </a:pPr>
            <a:r>
              <a:rPr lang="en-US" sz="2800" u="sng" dirty="0">
                <a:solidFill>
                  <a:srgbClr val="C00000"/>
                </a:solidFill>
                <a:latin typeface="Avenir Next LT Pro Demi" panose="020B0704020202020204" pitchFamily="34" charset="0"/>
              </a:rPr>
              <a:t>AVOID adaptive immunity vaccines that generate IgG1/3 spike antibodies </a:t>
            </a:r>
            <a:r>
              <a:rPr lang="en-US" sz="2800" dirty="0">
                <a:latin typeface="Avenir Next LT Pro Demi" panose="020B0704020202020204" pitchFamily="34" charset="0"/>
              </a:rPr>
              <a:t>to the RNA virus </a:t>
            </a:r>
            <a:r>
              <a:rPr lang="en-US" sz="2800" dirty="0">
                <a:solidFill>
                  <a:schemeClr val="accent4">
                    <a:lumMod val="75000"/>
                  </a:schemeClr>
                </a:solidFill>
                <a:latin typeface="Avenir Next LT Pro Demi" panose="020B0704020202020204" pitchFamily="34" charset="0"/>
              </a:rPr>
              <a:t>because</a:t>
            </a:r>
            <a:r>
              <a:rPr lang="en-US" sz="2800" dirty="0">
                <a:solidFill>
                  <a:srgbClr val="C00000"/>
                </a:solidFill>
                <a:latin typeface="Avenir Next LT Pro Demi" panose="020B0704020202020204" pitchFamily="34" charset="0"/>
              </a:rPr>
              <a:t> </a:t>
            </a:r>
            <a:r>
              <a:rPr lang="en-US" sz="2800" u="sng" dirty="0">
                <a:solidFill>
                  <a:srgbClr val="C00000"/>
                </a:solidFill>
                <a:latin typeface="Avenir Next LT Pro Demi" panose="020B0704020202020204" pitchFamily="34" charset="0"/>
              </a:rPr>
              <a:t>they cause ADE infection of macrophages </a:t>
            </a:r>
            <a:r>
              <a:rPr lang="en-US" sz="2800" dirty="0">
                <a:solidFill>
                  <a:srgbClr val="C00000"/>
                </a:solidFill>
                <a:latin typeface="Avenir Next LT Pro Demi" panose="020B0704020202020204" pitchFamily="34" charset="0"/>
              </a:rPr>
              <a:t>and likely </a:t>
            </a:r>
            <a:r>
              <a:rPr lang="en-US" sz="2800" dirty="0">
                <a:solidFill>
                  <a:schemeClr val="accent4">
                    <a:lumMod val="75000"/>
                  </a:schemeClr>
                </a:solidFill>
                <a:latin typeface="Avenir Next LT Pro Demi" panose="020B0704020202020204" pitchFamily="34" charset="0"/>
              </a:rPr>
              <a:t>abolish HERV-K102 trained innate immunity needed for SURVIVAL</a:t>
            </a:r>
            <a:r>
              <a:rPr lang="en-US" sz="2800" dirty="0">
                <a:solidFill>
                  <a:srgbClr val="C00000"/>
                </a:solidFill>
                <a:latin typeface="Avenir Next LT Pro Demi" panose="020B0704020202020204" pitchFamily="34" charset="0"/>
              </a:rPr>
              <a:t>.  </a:t>
            </a:r>
          </a:p>
          <a:p>
            <a:pPr marL="457200" indent="-457200">
              <a:buFont typeface="+mj-lt"/>
              <a:buAutoNum type="arabicPeriod"/>
            </a:pPr>
            <a:r>
              <a:rPr lang="en-US" sz="4000" dirty="0">
                <a:solidFill>
                  <a:srgbClr val="C00000"/>
                </a:solidFill>
                <a:latin typeface="Avenir Next LT Pro Demi" panose="020B0704020202020204" pitchFamily="34" charset="0"/>
              </a:rPr>
              <a:t> </a:t>
            </a:r>
            <a:r>
              <a:rPr lang="en-US" sz="4000" dirty="0">
                <a:latin typeface="Avenir Next LT Pro Demi" panose="020B0704020202020204" pitchFamily="34" charset="0"/>
              </a:rPr>
              <a:t>In my opinion</a:t>
            </a:r>
            <a:r>
              <a:rPr lang="en-US" sz="4000" dirty="0">
                <a:solidFill>
                  <a:srgbClr val="C00000"/>
                </a:solidFill>
                <a:latin typeface="Avenir Next LT Pro Demi" panose="020B0704020202020204" pitchFamily="34" charset="0"/>
              </a:rPr>
              <a:t>, NEVER ACCEPT an mRNA gene therapy product as a </a:t>
            </a:r>
            <a:r>
              <a:rPr lang="en-US" sz="4000" dirty="0">
                <a:latin typeface="Avenir Next LT Pro Demi" panose="020B0704020202020204" pitchFamily="34" charset="0"/>
              </a:rPr>
              <a:t>“</a:t>
            </a:r>
            <a:r>
              <a:rPr lang="en-US" sz="4000" u="sng" dirty="0">
                <a:highlight>
                  <a:srgbClr val="FFFF00"/>
                </a:highlight>
                <a:latin typeface="Avenir Next LT Pro Demi" panose="020B0704020202020204" pitchFamily="34" charset="0"/>
              </a:rPr>
              <a:t>vaccine”</a:t>
            </a:r>
            <a:r>
              <a:rPr lang="en-US" sz="4000" dirty="0">
                <a:solidFill>
                  <a:srgbClr val="C00000"/>
                </a:solidFill>
                <a:latin typeface="Avenir Next LT Pro Demi" panose="020B0704020202020204" pitchFamily="34" charset="0"/>
              </a:rPr>
              <a:t>. </a:t>
            </a:r>
          </a:p>
        </p:txBody>
      </p:sp>
      <p:sp>
        <p:nvSpPr>
          <p:cNvPr id="2" name="TextBox 1">
            <a:extLst>
              <a:ext uri="{FF2B5EF4-FFF2-40B4-BE49-F238E27FC236}">
                <a16:creationId xmlns:a16="http://schemas.microsoft.com/office/drawing/2014/main" id="{482794B3-78CC-460A-C484-D1A09FAB0C92}"/>
              </a:ext>
            </a:extLst>
          </p:cNvPr>
          <p:cNvSpPr txBox="1"/>
          <p:nvPr/>
        </p:nvSpPr>
        <p:spPr>
          <a:xfrm>
            <a:off x="156858" y="6101596"/>
            <a:ext cx="11658600" cy="646331"/>
          </a:xfrm>
          <a:prstGeom prst="rect">
            <a:avLst/>
          </a:prstGeom>
          <a:solidFill>
            <a:schemeClr val="accent4">
              <a:lumMod val="20000"/>
              <a:lumOff val="80000"/>
            </a:schemeClr>
          </a:solidFill>
          <a:ln w="28575">
            <a:solidFill>
              <a:schemeClr val="tx1"/>
            </a:solidFill>
          </a:ln>
        </p:spPr>
        <p:txBody>
          <a:bodyPr wrap="square" rtlCol="0">
            <a:spAutoFit/>
          </a:bodyPr>
          <a:lstStyle/>
          <a:p>
            <a:r>
              <a:rPr lang="en-US" dirty="0"/>
              <a:t>* </a:t>
            </a:r>
            <a:r>
              <a:rPr lang="en-US" dirty="0">
                <a:latin typeface="Arial Black" panose="020B0A04020102020204" pitchFamily="34" charset="0"/>
              </a:rPr>
              <a:t>These recommendations should not be viewed as medical advice but as general scientific opinions. </a:t>
            </a:r>
            <a:endParaRPr lang="en-CA" dirty="0">
              <a:latin typeface="Arial Black" panose="020B0A04020102020204" pitchFamily="34" charset="0"/>
            </a:endParaRPr>
          </a:p>
        </p:txBody>
      </p:sp>
    </p:spTree>
    <p:extLst>
      <p:ext uri="{BB962C8B-B14F-4D97-AF65-F5344CB8AC3E}">
        <p14:creationId xmlns:p14="http://schemas.microsoft.com/office/powerpoint/2010/main" val="917263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fade">
                                      <p:cBhvr>
                                        <p:cTn id="14" dur="1000"/>
                                        <p:tgtEl>
                                          <p:spTgt spid="4">
                                            <p:txEl>
                                              <p:pRg st="1" end="1"/>
                                            </p:txEl>
                                          </p:spTgt>
                                        </p:tgtEl>
                                      </p:cBhvr>
                                    </p:animEffect>
                                    <p:anim calcmode="lin" valueType="num">
                                      <p:cBhvr>
                                        <p:cTn id="15"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1000"/>
                                        <p:tgtEl>
                                          <p:spTgt spid="4">
                                            <p:txEl>
                                              <p:pRg st="3" end="3"/>
                                            </p:txEl>
                                          </p:spTgt>
                                        </p:tgtEl>
                                      </p:cBhvr>
                                    </p:animEffect>
                                    <p:anim calcmode="lin" valueType="num">
                                      <p:cBhvr>
                                        <p:cTn id="29"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6" presetClass="entr" presetSubtype="0" fill="hold" nodeType="click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animEffect transition="in" filter="wipe(down)">
                                      <p:cBhvr>
                                        <p:cTn id="35" dur="580">
                                          <p:stCondLst>
                                            <p:cond delay="0"/>
                                          </p:stCondLst>
                                        </p:cTn>
                                        <p:tgtEl>
                                          <p:spTgt spid="4">
                                            <p:txEl>
                                              <p:pRg st="4" end="4"/>
                                            </p:txEl>
                                          </p:spTgt>
                                        </p:tgtEl>
                                      </p:cBhvr>
                                    </p:animEffect>
                                    <p:anim calcmode="lin" valueType="num">
                                      <p:cBhvr>
                                        <p:cTn id="36" dur="1822" tmFilter="0,0; 0.14,0.36; 0.43,0.73; 0.71,0.91; 1.0,1.0">
                                          <p:stCondLst>
                                            <p:cond delay="0"/>
                                          </p:stCondLst>
                                        </p:cTn>
                                        <p:tgtEl>
                                          <p:spTgt spid="4">
                                            <p:txEl>
                                              <p:pRg st="4" end="4"/>
                                            </p:txEl>
                                          </p:spTgt>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4">
                                            <p:txEl>
                                              <p:pRg st="4" end="4"/>
                                            </p:txEl>
                                          </p:spTgt>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4">
                                            <p:txEl>
                                              <p:pRg st="4" end="4"/>
                                            </p:txEl>
                                          </p:spTgt>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4">
                                            <p:txEl>
                                              <p:pRg st="4" end="4"/>
                                            </p:txEl>
                                          </p:spTgt>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4">
                                            <p:txEl>
                                              <p:pRg st="4" end="4"/>
                                            </p:txEl>
                                          </p:spTgt>
                                        </p:tgtEl>
                                        <p:attrNameLst>
                                          <p:attrName>ppt_y</p:attrName>
                                        </p:attrNameLst>
                                      </p:cBhvr>
                                      <p:tavLst>
                                        <p:tav tm="0" fmla="#ppt_y-sin(pi*$)/81">
                                          <p:val>
                                            <p:fltVal val="0"/>
                                          </p:val>
                                        </p:tav>
                                        <p:tav tm="100000">
                                          <p:val>
                                            <p:fltVal val="1"/>
                                          </p:val>
                                        </p:tav>
                                      </p:tavLst>
                                    </p:anim>
                                    <p:animScale>
                                      <p:cBhvr>
                                        <p:cTn id="41" dur="26">
                                          <p:stCondLst>
                                            <p:cond delay="650"/>
                                          </p:stCondLst>
                                        </p:cTn>
                                        <p:tgtEl>
                                          <p:spTgt spid="4">
                                            <p:txEl>
                                              <p:pRg st="4" end="4"/>
                                            </p:txEl>
                                          </p:spTgt>
                                        </p:tgtEl>
                                      </p:cBhvr>
                                      <p:to x="100000" y="60000"/>
                                    </p:animScale>
                                    <p:animScale>
                                      <p:cBhvr>
                                        <p:cTn id="42" dur="166" decel="50000">
                                          <p:stCondLst>
                                            <p:cond delay="676"/>
                                          </p:stCondLst>
                                        </p:cTn>
                                        <p:tgtEl>
                                          <p:spTgt spid="4">
                                            <p:txEl>
                                              <p:pRg st="4" end="4"/>
                                            </p:txEl>
                                          </p:spTgt>
                                        </p:tgtEl>
                                      </p:cBhvr>
                                      <p:to x="100000" y="100000"/>
                                    </p:animScale>
                                    <p:animScale>
                                      <p:cBhvr>
                                        <p:cTn id="43" dur="26">
                                          <p:stCondLst>
                                            <p:cond delay="1312"/>
                                          </p:stCondLst>
                                        </p:cTn>
                                        <p:tgtEl>
                                          <p:spTgt spid="4">
                                            <p:txEl>
                                              <p:pRg st="4" end="4"/>
                                            </p:txEl>
                                          </p:spTgt>
                                        </p:tgtEl>
                                      </p:cBhvr>
                                      <p:to x="100000" y="80000"/>
                                    </p:animScale>
                                    <p:animScale>
                                      <p:cBhvr>
                                        <p:cTn id="44" dur="166" decel="50000">
                                          <p:stCondLst>
                                            <p:cond delay="1338"/>
                                          </p:stCondLst>
                                        </p:cTn>
                                        <p:tgtEl>
                                          <p:spTgt spid="4">
                                            <p:txEl>
                                              <p:pRg st="4" end="4"/>
                                            </p:txEl>
                                          </p:spTgt>
                                        </p:tgtEl>
                                      </p:cBhvr>
                                      <p:to x="100000" y="100000"/>
                                    </p:animScale>
                                    <p:animScale>
                                      <p:cBhvr>
                                        <p:cTn id="45" dur="26">
                                          <p:stCondLst>
                                            <p:cond delay="1642"/>
                                          </p:stCondLst>
                                        </p:cTn>
                                        <p:tgtEl>
                                          <p:spTgt spid="4">
                                            <p:txEl>
                                              <p:pRg st="4" end="4"/>
                                            </p:txEl>
                                          </p:spTgt>
                                        </p:tgtEl>
                                      </p:cBhvr>
                                      <p:to x="100000" y="90000"/>
                                    </p:animScale>
                                    <p:animScale>
                                      <p:cBhvr>
                                        <p:cTn id="46" dur="166" decel="50000">
                                          <p:stCondLst>
                                            <p:cond delay="1668"/>
                                          </p:stCondLst>
                                        </p:cTn>
                                        <p:tgtEl>
                                          <p:spTgt spid="4">
                                            <p:txEl>
                                              <p:pRg st="4" end="4"/>
                                            </p:txEl>
                                          </p:spTgt>
                                        </p:tgtEl>
                                      </p:cBhvr>
                                      <p:to x="100000" y="100000"/>
                                    </p:animScale>
                                    <p:animScale>
                                      <p:cBhvr>
                                        <p:cTn id="47" dur="26">
                                          <p:stCondLst>
                                            <p:cond delay="1808"/>
                                          </p:stCondLst>
                                        </p:cTn>
                                        <p:tgtEl>
                                          <p:spTgt spid="4">
                                            <p:txEl>
                                              <p:pRg st="4" end="4"/>
                                            </p:txEl>
                                          </p:spTgt>
                                        </p:tgtEl>
                                      </p:cBhvr>
                                      <p:to x="100000" y="95000"/>
                                    </p:animScale>
                                    <p:animScale>
                                      <p:cBhvr>
                                        <p:cTn id="48" dur="166" decel="50000">
                                          <p:stCondLst>
                                            <p:cond delay="1834"/>
                                          </p:stCondLst>
                                        </p:cTn>
                                        <p:tgtEl>
                                          <p:spTgt spid="4">
                                            <p:txEl>
                                              <p:pRg st="4" end="4"/>
                                            </p:txEl>
                                          </p:spTgt>
                                        </p:tgtEl>
                                      </p:cBhvr>
                                      <p:to x="100000" y="100000"/>
                                    </p:animScale>
                                  </p:childTnLst>
                                </p:cTn>
                              </p:par>
                            </p:childTnLst>
                          </p:cTn>
                        </p:par>
                      </p:childTnLst>
                    </p:cTn>
                  </p:par>
                  <p:par>
                    <p:cTn id="49" fill="hold">
                      <p:stCondLst>
                        <p:cond delay="indefinite"/>
                      </p:stCondLst>
                      <p:childTnLst>
                        <p:par>
                          <p:cTn id="50" fill="hold">
                            <p:stCondLst>
                              <p:cond delay="0"/>
                            </p:stCondLst>
                            <p:childTnLst>
                              <p:par>
                                <p:cTn id="51" presetID="26" presetClass="entr" presetSubtype="0" fill="hold" nodeType="clickEffect">
                                  <p:stCondLst>
                                    <p:cond delay="0"/>
                                  </p:stCondLst>
                                  <p:childTnLst>
                                    <p:set>
                                      <p:cBhvr>
                                        <p:cTn id="52" dur="1" fill="hold">
                                          <p:stCondLst>
                                            <p:cond delay="0"/>
                                          </p:stCondLst>
                                        </p:cTn>
                                        <p:tgtEl>
                                          <p:spTgt spid="4">
                                            <p:txEl>
                                              <p:pRg st="5" end="5"/>
                                            </p:txEl>
                                          </p:spTgt>
                                        </p:tgtEl>
                                        <p:attrNameLst>
                                          <p:attrName>style.visibility</p:attrName>
                                        </p:attrNameLst>
                                      </p:cBhvr>
                                      <p:to>
                                        <p:strVal val="visible"/>
                                      </p:to>
                                    </p:set>
                                    <p:animEffect transition="in" filter="wipe(down)">
                                      <p:cBhvr>
                                        <p:cTn id="53" dur="580">
                                          <p:stCondLst>
                                            <p:cond delay="0"/>
                                          </p:stCondLst>
                                        </p:cTn>
                                        <p:tgtEl>
                                          <p:spTgt spid="4">
                                            <p:txEl>
                                              <p:pRg st="5" end="5"/>
                                            </p:txEl>
                                          </p:spTgt>
                                        </p:tgtEl>
                                      </p:cBhvr>
                                    </p:animEffect>
                                    <p:anim calcmode="lin" valueType="num">
                                      <p:cBhvr>
                                        <p:cTn id="54" dur="1822" tmFilter="0,0; 0.14,0.36; 0.43,0.73; 0.71,0.91; 1.0,1.0">
                                          <p:stCondLst>
                                            <p:cond delay="0"/>
                                          </p:stCondLst>
                                        </p:cTn>
                                        <p:tgtEl>
                                          <p:spTgt spid="4">
                                            <p:txEl>
                                              <p:pRg st="5" end="5"/>
                                            </p:txEl>
                                          </p:spTgt>
                                        </p:tgtEl>
                                        <p:attrNameLst>
                                          <p:attrName>ppt_x</p:attrName>
                                        </p:attrNameLst>
                                      </p:cBhvr>
                                      <p:tavLst>
                                        <p:tav tm="0">
                                          <p:val>
                                            <p:strVal val="#ppt_x-0.25"/>
                                          </p:val>
                                        </p:tav>
                                        <p:tav tm="100000">
                                          <p:val>
                                            <p:strVal val="#ppt_x"/>
                                          </p:val>
                                        </p:tav>
                                      </p:tavLst>
                                    </p:anim>
                                    <p:anim calcmode="lin" valueType="num">
                                      <p:cBhvr>
                                        <p:cTn id="55" dur="664" tmFilter="0.0,0.0; 0.25,0.07; 0.50,0.2; 0.75,0.467; 1.0,1.0">
                                          <p:stCondLst>
                                            <p:cond delay="0"/>
                                          </p:stCondLst>
                                        </p:cTn>
                                        <p:tgtEl>
                                          <p:spTgt spid="4">
                                            <p:txEl>
                                              <p:pRg st="5" end="5"/>
                                            </p:txEl>
                                          </p:spTgt>
                                        </p:tgtEl>
                                        <p:attrNameLst>
                                          <p:attrName>ppt_y</p:attrName>
                                        </p:attrNameLst>
                                      </p:cBhvr>
                                      <p:tavLst>
                                        <p:tav tm="0" fmla="#ppt_y-sin(pi*$)/3">
                                          <p:val>
                                            <p:fltVal val="0.5"/>
                                          </p:val>
                                        </p:tav>
                                        <p:tav tm="100000">
                                          <p:val>
                                            <p:fltVal val="1"/>
                                          </p:val>
                                        </p:tav>
                                      </p:tavLst>
                                    </p:anim>
                                    <p:anim calcmode="lin" valueType="num">
                                      <p:cBhvr>
                                        <p:cTn id="56" dur="664" tmFilter="0, 0; 0.125,0.2665; 0.25,0.4; 0.375,0.465; 0.5,0.5;  0.625,0.535; 0.75,0.6; 0.875,0.7335; 1,1">
                                          <p:stCondLst>
                                            <p:cond delay="664"/>
                                          </p:stCondLst>
                                        </p:cTn>
                                        <p:tgtEl>
                                          <p:spTgt spid="4">
                                            <p:txEl>
                                              <p:pRg st="5" end="5"/>
                                            </p:txEl>
                                          </p:spTgt>
                                        </p:tgtEl>
                                        <p:attrNameLst>
                                          <p:attrName>ppt_y</p:attrName>
                                        </p:attrNameLst>
                                      </p:cBhvr>
                                      <p:tavLst>
                                        <p:tav tm="0" fmla="#ppt_y-sin(pi*$)/9">
                                          <p:val>
                                            <p:fltVal val="0"/>
                                          </p:val>
                                        </p:tav>
                                        <p:tav tm="100000">
                                          <p:val>
                                            <p:fltVal val="1"/>
                                          </p:val>
                                        </p:tav>
                                      </p:tavLst>
                                    </p:anim>
                                    <p:anim calcmode="lin" valueType="num">
                                      <p:cBhvr>
                                        <p:cTn id="57" dur="332" tmFilter="0, 0; 0.125,0.2665; 0.25,0.4; 0.375,0.465; 0.5,0.5;  0.625,0.535; 0.75,0.6; 0.875,0.7335; 1,1">
                                          <p:stCondLst>
                                            <p:cond delay="1324"/>
                                          </p:stCondLst>
                                        </p:cTn>
                                        <p:tgtEl>
                                          <p:spTgt spid="4">
                                            <p:txEl>
                                              <p:pRg st="5" end="5"/>
                                            </p:txEl>
                                          </p:spTgt>
                                        </p:tgtEl>
                                        <p:attrNameLst>
                                          <p:attrName>ppt_y</p:attrName>
                                        </p:attrNameLst>
                                      </p:cBhvr>
                                      <p:tavLst>
                                        <p:tav tm="0" fmla="#ppt_y-sin(pi*$)/27">
                                          <p:val>
                                            <p:fltVal val="0"/>
                                          </p:val>
                                        </p:tav>
                                        <p:tav tm="100000">
                                          <p:val>
                                            <p:fltVal val="1"/>
                                          </p:val>
                                        </p:tav>
                                      </p:tavLst>
                                    </p:anim>
                                    <p:anim calcmode="lin" valueType="num">
                                      <p:cBhvr>
                                        <p:cTn id="58" dur="164" tmFilter="0, 0; 0.125,0.2665; 0.25,0.4; 0.375,0.465; 0.5,0.5;  0.625,0.535; 0.75,0.6; 0.875,0.7335; 1,1">
                                          <p:stCondLst>
                                            <p:cond delay="1656"/>
                                          </p:stCondLst>
                                        </p:cTn>
                                        <p:tgtEl>
                                          <p:spTgt spid="4">
                                            <p:txEl>
                                              <p:pRg st="5" end="5"/>
                                            </p:txEl>
                                          </p:spTgt>
                                        </p:tgtEl>
                                        <p:attrNameLst>
                                          <p:attrName>ppt_y</p:attrName>
                                        </p:attrNameLst>
                                      </p:cBhvr>
                                      <p:tavLst>
                                        <p:tav tm="0" fmla="#ppt_y-sin(pi*$)/81">
                                          <p:val>
                                            <p:fltVal val="0"/>
                                          </p:val>
                                        </p:tav>
                                        <p:tav tm="100000">
                                          <p:val>
                                            <p:fltVal val="1"/>
                                          </p:val>
                                        </p:tav>
                                      </p:tavLst>
                                    </p:anim>
                                    <p:animScale>
                                      <p:cBhvr>
                                        <p:cTn id="59" dur="26">
                                          <p:stCondLst>
                                            <p:cond delay="650"/>
                                          </p:stCondLst>
                                        </p:cTn>
                                        <p:tgtEl>
                                          <p:spTgt spid="4">
                                            <p:txEl>
                                              <p:pRg st="5" end="5"/>
                                            </p:txEl>
                                          </p:spTgt>
                                        </p:tgtEl>
                                      </p:cBhvr>
                                      <p:to x="100000" y="60000"/>
                                    </p:animScale>
                                    <p:animScale>
                                      <p:cBhvr>
                                        <p:cTn id="60" dur="166" decel="50000">
                                          <p:stCondLst>
                                            <p:cond delay="676"/>
                                          </p:stCondLst>
                                        </p:cTn>
                                        <p:tgtEl>
                                          <p:spTgt spid="4">
                                            <p:txEl>
                                              <p:pRg st="5" end="5"/>
                                            </p:txEl>
                                          </p:spTgt>
                                        </p:tgtEl>
                                      </p:cBhvr>
                                      <p:to x="100000" y="100000"/>
                                    </p:animScale>
                                    <p:animScale>
                                      <p:cBhvr>
                                        <p:cTn id="61" dur="26">
                                          <p:stCondLst>
                                            <p:cond delay="1312"/>
                                          </p:stCondLst>
                                        </p:cTn>
                                        <p:tgtEl>
                                          <p:spTgt spid="4">
                                            <p:txEl>
                                              <p:pRg st="5" end="5"/>
                                            </p:txEl>
                                          </p:spTgt>
                                        </p:tgtEl>
                                      </p:cBhvr>
                                      <p:to x="100000" y="80000"/>
                                    </p:animScale>
                                    <p:animScale>
                                      <p:cBhvr>
                                        <p:cTn id="62" dur="166" decel="50000">
                                          <p:stCondLst>
                                            <p:cond delay="1338"/>
                                          </p:stCondLst>
                                        </p:cTn>
                                        <p:tgtEl>
                                          <p:spTgt spid="4">
                                            <p:txEl>
                                              <p:pRg st="5" end="5"/>
                                            </p:txEl>
                                          </p:spTgt>
                                        </p:tgtEl>
                                      </p:cBhvr>
                                      <p:to x="100000" y="100000"/>
                                    </p:animScale>
                                    <p:animScale>
                                      <p:cBhvr>
                                        <p:cTn id="63" dur="26">
                                          <p:stCondLst>
                                            <p:cond delay="1642"/>
                                          </p:stCondLst>
                                        </p:cTn>
                                        <p:tgtEl>
                                          <p:spTgt spid="4">
                                            <p:txEl>
                                              <p:pRg st="5" end="5"/>
                                            </p:txEl>
                                          </p:spTgt>
                                        </p:tgtEl>
                                      </p:cBhvr>
                                      <p:to x="100000" y="90000"/>
                                    </p:animScale>
                                    <p:animScale>
                                      <p:cBhvr>
                                        <p:cTn id="64" dur="166" decel="50000">
                                          <p:stCondLst>
                                            <p:cond delay="1668"/>
                                          </p:stCondLst>
                                        </p:cTn>
                                        <p:tgtEl>
                                          <p:spTgt spid="4">
                                            <p:txEl>
                                              <p:pRg st="5" end="5"/>
                                            </p:txEl>
                                          </p:spTgt>
                                        </p:tgtEl>
                                      </p:cBhvr>
                                      <p:to x="100000" y="100000"/>
                                    </p:animScale>
                                    <p:animScale>
                                      <p:cBhvr>
                                        <p:cTn id="65" dur="26">
                                          <p:stCondLst>
                                            <p:cond delay="1808"/>
                                          </p:stCondLst>
                                        </p:cTn>
                                        <p:tgtEl>
                                          <p:spTgt spid="4">
                                            <p:txEl>
                                              <p:pRg st="5" end="5"/>
                                            </p:txEl>
                                          </p:spTgt>
                                        </p:tgtEl>
                                      </p:cBhvr>
                                      <p:to x="100000" y="95000"/>
                                    </p:animScale>
                                    <p:animScale>
                                      <p:cBhvr>
                                        <p:cTn id="66" dur="166" decel="50000">
                                          <p:stCondLst>
                                            <p:cond delay="1834"/>
                                          </p:stCondLst>
                                        </p:cTn>
                                        <p:tgtEl>
                                          <p:spTgt spid="4">
                                            <p:txEl>
                                              <p:pRg st="5" end="5"/>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0B19C6-B009-4F10-5E0D-A39B31B48BE3}"/>
              </a:ext>
            </a:extLst>
          </p:cNvPr>
          <p:cNvSpPr txBox="1"/>
          <p:nvPr/>
        </p:nvSpPr>
        <p:spPr>
          <a:xfrm>
            <a:off x="619125" y="0"/>
            <a:ext cx="9258300" cy="707886"/>
          </a:xfrm>
          <a:prstGeom prst="rect">
            <a:avLst/>
          </a:prstGeom>
          <a:noFill/>
        </p:spPr>
        <p:txBody>
          <a:bodyPr wrap="square" rtlCol="0">
            <a:spAutoFit/>
          </a:bodyPr>
          <a:lstStyle/>
          <a:p>
            <a:r>
              <a:rPr lang="en-US" sz="4000" b="1" dirty="0"/>
              <a:t>Summary</a:t>
            </a:r>
            <a:endParaRPr lang="en-CA" sz="4000" b="1" dirty="0">
              <a:solidFill>
                <a:schemeClr val="accent5">
                  <a:lumMod val="75000"/>
                </a:schemeClr>
              </a:solidFill>
            </a:endParaRPr>
          </a:p>
        </p:txBody>
      </p:sp>
      <p:sp>
        <p:nvSpPr>
          <p:cNvPr id="3" name="TextBox 2">
            <a:extLst>
              <a:ext uri="{FF2B5EF4-FFF2-40B4-BE49-F238E27FC236}">
                <a16:creationId xmlns:a16="http://schemas.microsoft.com/office/drawing/2014/main" id="{24BBFE9C-4930-AA8F-8253-738F3D9635C8}"/>
              </a:ext>
            </a:extLst>
          </p:cNvPr>
          <p:cNvSpPr txBox="1"/>
          <p:nvPr/>
        </p:nvSpPr>
        <p:spPr>
          <a:xfrm>
            <a:off x="171449" y="610136"/>
            <a:ext cx="11763375" cy="5324535"/>
          </a:xfrm>
          <a:prstGeom prst="rect">
            <a:avLst/>
          </a:prstGeom>
          <a:noFill/>
        </p:spPr>
        <p:txBody>
          <a:bodyPr wrap="square" rtlCol="0">
            <a:spAutoFit/>
          </a:bodyPr>
          <a:lstStyle/>
          <a:p>
            <a:pPr marL="342900" indent="-342900">
              <a:buFont typeface="+mj-lt"/>
              <a:buAutoNum type="arabicPeriod"/>
            </a:pPr>
            <a:r>
              <a:rPr lang="en-US" sz="2000" b="1" u="sng" dirty="0">
                <a:solidFill>
                  <a:schemeClr val="accent4">
                    <a:lumMod val="75000"/>
                  </a:schemeClr>
                </a:solidFill>
              </a:rPr>
              <a:t>Evidence is provided that shockingly suggests shedding of bioweaponized HERV-K102 exosomes from sebaceous glands in the URT may have been the single most important cause of death during the years 2021, 2022 and 2023  in terms of pandemic/excess deaths. </a:t>
            </a:r>
          </a:p>
          <a:p>
            <a:pPr marL="342900" indent="-342900">
              <a:buFont typeface="+mj-lt"/>
              <a:buAutoNum type="arabicPeriod"/>
            </a:pPr>
            <a:r>
              <a:rPr lang="en-US" sz="2000" b="1" u="sng" dirty="0">
                <a:solidFill>
                  <a:schemeClr val="accent4">
                    <a:lumMod val="75000"/>
                  </a:schemeClr>
                </a:solidFill>
              </a:rPr>
              <a:t>Generally, the iatrogenic deaths associated with vaccination (early direct vaccine deaths and later onset shedding deaths) were about 1.7 fold higher than the levels of death due to COVID-19 in 2021 to 2023 worldwide. </a:t>
            </a:r>
            <a:endParaRPr lang="en-US" sz="2000" b="1" u="sng" dirty="0">
              <a:solidFill>
                <a:srgbClr val="C00000"/>
              </a:solidFill>
            </a:endParaRPr>
          </a:p>
          <a:p>
            <a:pPr marL="342900" indent="-342900">
              <a:buFont typeface="+mj-lt"/>
              <a:buAutoNum type="arabicPeriod"/>
            </a:pPr>
            <a:r>
              <a:rPr lang="en-US" sz="2000" dirty="0"/>
              <a:t>These were </a:t>
            </a:r>
            <a:r>
              <a:rPr lang="en-US" sz="2000" b="1" u="sng" dirty="0"/>
              <a:t>stealth deaths </a:t>
            </a:r>
            <a:r>
              <a:rPr lang="en-US" sz="2000" dirty="0"/>
              <a:t>involving a </a:t>
            </a:r>
            <a:r>
              <a:rPr lang="en-US" sz="2000" b="1" u="sng" dirty="0"/>
              <a:t>bioweaponized gene therapy shot </a:t>
            </a:r>
            <a:r>
              <a:rPr lang="en-US" sz="2000" dirty="0"/>
              <a:t>that was </a:t>
            </a:r>
            <a:r>
              <a:rPr lang="en-US" sz="2000" u="sng" dirty="0"/>
              <a:t>inappropriately used as a vaccine.</a:t>
            </a:r>
            <a:r>
              <a:rPr lang="en-US" sz="2000" dirty="0"/>
              <a:t>  Many of these persons would not realize what was happening and would have died suddenly or at least unexpectantly since susceptibility was not per se related to older age or poorer health status.  Rather, what mattered was whether or not,  the person had been infected with SARS-CoV-2 prior to receiving at least 2 doses of the mRNA vaccines. </a:t>
            </a:r>
            <a:r>
              <a:rPr lang="en-US" sz="2000" u="sng" dirty="0"/>
              <a:t>This explained why the excess risk of death was found in all age groups</a:t>
            </a:r>
            <a:r>
              <a:rPr lang="en-US" sz="2000" dirty="0"/>
              <a:t> (and relatively higher for the younger adults; ie.,  25 to 54 age groups). Also a search of the VAERS database shows for deaths after 2 doses that occurred beyond 120 days, that many of these occurred outside of hospitals consistent with sudden or unexpected deaths.</a:t>
            </a:r>
          </a:p>
          <a:p>
            <a:pPr marL="342900" indent="-342900">
              <a:buFont typeface="+mj-lt"/>
              <a:buAutoNum type="arabicPeriod"/>
            </a:pPr>
            <a:r>
              <a:rPr lang="en-US" sz="2000" dirty="0"/>
              <a:t>In addition to workers dropping out of the medical professions due to vaccine mandates/censorship, </a:t>
            </a:r>
            <a:r>
              <a:rPr lang="en-US" sz="2000" b="1" dirty="0"/>
              <a:t>iatrogenic injuries and deaths </a:t>
            </a:r>
            <a:r>
              <a:rPr lang="en-US" sz="2000" dirty="0"/>
              <a:t>may have contributed to the </a:t>
            </a:r>
            <a:r>
              <a:rPr lang="en-US" sz="2000" b="1" dirty="0">
                <a:solidFill>
                  <a:schemeClr val="accent5">
                    <a:lumMod val="75000"/>
                  </a:schemeClr>
                </a:solidFill>
              </a:rPr>
              <a:t>current shortage of nurses and doctors because they too were likely infected prior to mRNA vaccination which placed them at higher risk.  </a:t>
            </a:r>
          </a:p>
        </p:txBody>
      </p:sp>
    </p:spTree>
    <p:extLst>
      <p:ext uri="{BB962C8B-B14F-4D97-AF65-F5344CB8AC3E}">
        <p14:creationId xmlns:p14="http://schemas.microsoft.com/office/powerpoint/2010/main" val="3799217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0B19C6-B009-4F10-5E0D-A39B31B48BE3}"/>
              </a:ext>
            </a:extLst>
          </p:cNvPr>
          <p:cNvSpPr txBox="1"/>
          <p:nvPr/>
        </p:nvSpPr>
        <p:spPr>
          <a:xfrm>
            <a:off x="200024" y="97758"/>
            <a:ext cx="11106149" cy="461665"/>
          </a:xfrm>
          <a:prstGeom prst="rect">
            <a:avLst/>
          </a:prstGeom>
          <a:noFill/>
        </p:spPr>
        <p:txBody>
          <a:bodyPr wrap="square" rtlCol="0">
            <a:spAutoFit/>
          </a:bodyPr>
          <a:lstStyle/>
          <a:p>
            <a:r>
              <a:rPr lang="en-US" sz="2400" b="1" dirty="0"/>
              <a:t>Based on my expertise these would be my recommendations for consideration: </a:t>
            </a:r>
            <a:endParaRPr lang="en-CA" sz="2400" b="1" dirty="0"/>
          </a:p>
        </p:txBody>
      </p:sp>
      <p:sp>
        <p:nvSpPr>
          <p:cNvPr id="3" name="TextBox 2">
            <a:extLst>
              <a:ext uri="{FF2B5EF4-FFF2-40B4-BE49-F238E27FC236}">
                <a16:creationId xmlns:a16="http://schemas.microsoft.com/office/drawing/2014/main" id="{24BBFE9C-4930-AA8F-8253-738F3D9635C8}"/>
              </a:ext>
            </a:extLst>
          </p:cNvPr>
          <p:cNvSpPr txBox="1"/>
          <p:nvPr/>
        </p:nvSpPr>
        <p:spPr>
          <a:xfrm>
            <a:off x="200024" y="559423"/>
            <a:ext cx="11353800" cy="6186309"/>
          </a:xfrm>
          <a:prstGeom prst="rect">
            <a:avLst/>
          </a:prstGeom>
          <a:noFill/>
        </p:spPr>
        <p:txBody>
          <a:bodyPr wrap="square" rtlCol="0">
            <a:spAutoFit/>
          </a:bodyPr>
          <a:lstStyle/>
          <a:p>
            <a:pPr marL="342900" indent="-342900">
              <a:buFont typeface="+mj-lt"/>
              <a:buAutoNum type="arabicPeriod"/>
            </a:pPr>
            <a:r>
              <a:rPr lang="en-US" b="1" dirty="0">
                <a:solidFill>
                  <a:schemeClr val="accent5">
                    <a:lumMod val="75000"/>
                  </a:schemeClr>
                </a:solidFill>
              </a:rPr>
              <a:t>Governments MUST  link the mortality rate and raw death count databases to the COVID-19 vaccination record to help determine the true risks versus benefits of the COVID-19 vaccines. </a:t>
            </a:r>
          </a:p>
          <a:p>
            <a:pPr marL="342900" indent="-342900">
              <a:buFont typeface="+mj-lt"/>
              <a:buAutoNum type="arabicPeriod"/>
            </a:pPr>
            <a:r>
              <a:rPr lang="en-US" b="1" dirty="0">
                <a:solidFill>
                  <a:schemeClr val="accent5">
                    <a:lumMod val="75000"/>
                  </a:schemeClr>
                </a:solidFill>
              </a:rPr>
              <a:t>In my opinion the alleged fraud of Pfizer regarding the use of clean LNPs for clinical trials using process 1 and dirty ones for mass vaccination using process 2, could be further pursued in the courts with the purpose of recovery of  taxpayer dollars to help deal with compensation to the vaccination injured or killed. </a:t>
            </a:r>
          </a:p>
          <a:p>
            <a:pPr marL="342900" indent="-342900">
              <a:buFont typeface="+mj-lt"/>
              <a:buAutoNum type="arabicPeriod"/>
            </a:pPr>
            <a:r>
              <a:rPr lang="en-US" b="1" dirty="0">
                <a:solidFill>
                  <a:schemeClr val="accent5">
                    <a:lumMod val="75000"/>
                  </a:schemeClr>
                </a:solidFill>
              </a:rPr>
              <a:t>It is very clear that the risks of the mRNA gene therapy technology well exceeded the benefits in England and the use of such products on a mass scale could be considered by some as being akin to genocide.  </a:t>
            </a:r>
            <a:r>
              <a:rPr lang="en-US" b="1" dirty="0"/>
              <a:t>Consideration might be given to amend the Constitution to </a:t>
            </a:r>
            <a:r>
              <a:rPr lang="en-US" b="1" dirty="0">
                <a:solidFill>
                  <a:srgbClr val="C00000"/>
                </a:solidFill>
              </a:rPr>
              <a:t>ban forever the use of mRNA gene therapy products as “vaccines” </a:t>
            </a:r>
            <a:r>
              <a:rPr lang="en-US" b="1" dirty="0"/>
              <a:t>in humans and animals.  </a:t>
            </a:r>
          </a:p>
          <a:p>
            <a:pPr marL="342900" indent="-342900">
              <a:buFont typeface="+mj-lt"/>
              <a:buAutoNum type="arabicPeriod"/>
            </a:pPr>
            <a:r>
              <a:rPr lang="en-CA" b="1" dirty="0">
                <a:solidFill>
                  <a:schemeClr val="accent5">
                    <a:lumMod val="75000"/>
                  </a:schemeClr>
                </a:solidFill>
              </a:rPr>
              <a:t>There may be a need to examine if the mandating of vaccines and/or any other medical interventions might be viewed as unconstitutional given the risks of shedding </a:t>
            </a:r>
            <a:r>
              <a:rPr lang="en-CA" b="1" dirty="0"/>
              <a:t>particularly to the unvaccinated.  </a:t>
            </a:r>
          </a:p>
          <a:p>
            <a:pPr marL="342900" indent="-342900">
              <a:buFont typeface="+mj-lt"/>
              <a:buAutoNum type="arabicPeriod"/>
            </a:pPr>
            <a:r>
              <a:rPr lang="en-CA" b="1" u="sng" dirty="0">
                <a:solidFill>
                  <a:srgbClr val="C00000"/>
                </a:solidFill>
              </a:rPr>
              <a:t>To keep the blood, organs and tissue supply safe </a:t>
            </a:r>
            <a:r>
              <a:rPr lang="en-CA" b="1" dirty="0">
                <a:solidFill>
                  <a:schemeClr val="accent5">
                    <a:lumMod val="75000"/>
                  </a:schemeClr>
                </a:solidFill>
              </a:rPr>
              <a:t>it may be useful to support the further development, evaluation and validation of using HERV-K102 activation (PCR and/or by serology) as a screening tool to guard against emerging or unknown pathogens (including novel toxins like the spike protein or even endotoxin) that may be transmitted via these biologics.  </a:t>
            </a:r>
          </a:p>
          <a:p>
            <a:pPr marL="342900" indent="-342900">
              <a:buFont typeface="+mj-lt"/>
              <a:buAutoNum type="arabicPeriod"/>
            </a:pPr>
            <a:r>
              <a:rPr lang="en-CA" b="1" dirty="0">
                <a:solidFill>
                  <a:schemeClr val="accent5">
                    <a:lumMod val="75000"/>
                  </a:schemeClr>
                </a:solidFill>
              </a:rPr>
              <a:t>Clearly there is a need to fund research on the risk of mRNA (LNPs) and cDNA (viral vector) gene therapy products for impact on the contamination of HERV-K102 particles (regardless of purpose of the gene therapy) including the issue of the isotypes of antibodies such as spike antibodies in the URT. </a:t>
            </a:r>
          </a:p>
          <a:p>
            <a:pPr marL="342900" indent="-342900">
              <a:buFont typeface="+mj-lt"/>
              <a:buAutoNum type="arabicPeriod"/>
            </a:pPr>
            <a:r>
              <a:rPr lang="en-CA" b="1" dirty="0">
                <a:solidFill>
                  <a:schemeClr val="accent5">
                    <a:lumMod val="75000"/>
                  </a:schemeClr>
                </a:solidFill>
              </a:rPr>
              <a:t>More research is needed on the protection mechanisms of the HERV-K102 protector system:  including  what besides vitamin D3, vitamin C and probably ivermectin favours HERV-K102 and how the immunosenescence of macrophages inhibits its activity. </a:t>
            </a:r>
          </a:p>
        </p:txBody>
      </p:sp>
    </p:spTree>
    <p:extLst>
      <p:ext uri="{BB962C8B-B14F-4D97-AF65-F5344CB8AC3E}">
        <p14:creationId xmlns:p14="http://schemas.microsoft.com/office/powerpoint/2010/main" val="100574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027E90A-F3C2-B6B1-2CD8-902F5E9F2506}"/>
              </a:ext>
            </a:extLst>
          </p:cNvPr>
          <p:cNvSpPr txBox="1"/>
          <p:nvPr/>
        </p:nvSpPr>
        <p:spPr>
          <a:xfrm>
            <a:off x="200025" y="176332"/>
            <a:ext cx="11587162" cy="6309420"/>
          </a:xfrm>
          <a:prstGeom prst="rect">
            <a:avLst/>
          </a:prstGeom>
          <a:noFill/>
        </p:spPr>
        <p:txBody>
          <a:bodyPr wrap="square" rtlCol="0">
            <a:spAutoFit/>
          </a:bodyPr>
          <a:lstStyle/>
          <a:p>
            <a:pPr marL="285750" indent="-285750">
              <a:buFont typeface="Arial" panose="020B0604020202020204" pitchFamily="34" charset="0"/>
              <a:buChar char="•"/>
            </a:pPr>
            <a:r>
              <a:rPr lang="en-US" sz="2200" b="1" dirty="0"/>
              <a:t>Then  I was hired as the </a:t>
            </a:r>
            <a:r>
              <a:rPr lang="en-US" sz="2200" b="1" dirty="0">
                <a:solidFill>
                  <a:schemeClr val="accent1">
                    <a:lumMod val="60000"/>
                    <a:lumOff val="40000"/>
                  </a:schemeClr>
                </a:solidFill>
              </a:rPr>
              <a:t>Research Manager of the Blood Zoonotics Unit</a:t>
            </a:r>
            <a:r>
              <a:rPr lang="en-US" sz="2200" b="1" dirty="0"/>
              <a:t> by the </a:t>
            </a:r>
            <a:r>
              <a:rPr lang="en-US" sz="2200" b="1" dirty="0">
                <a:solidFill>
                  <a:srgbClr val="C00000"/>
                </a:solidFill>
              </a:rPr>
              <a:t>Laboratory Centre for Disease Control </a:t>
            </a:r>
            <a:r>
              <a:rPr lang="en-US" sz="2200" b="1" dirty="0"/>
              <a:t> and tasked with the </a:t>
            </a:r>
            <a:r>
              <a:rPr lang="en-US" sz="2200" b="1" dirty="0">
                <a:solidFill>
                  <a:srgbClr val="00B0F0"/>
                </a:solidFill>
              </a:rPr>
              <a:t>development of </a:t>
            </a:r>
            <a:r>
              <a:rPr lang="en-US" sz="2200" b="1" dirty="0">
                <a:solidFill>
                  <a:srgbClr val="C00000"/>
                </a:solidFill>
              </a:rPr>
              <a:t>risk mitigation measures </a:t>
            </a:r>
            <a:r>
              <a:rPr lang="en-US" sz="2200" b="1" dirty="0">
                <a:solidFill>
                  <a:srgbClr val="00B0F0"/>
                </a:solidFill>
              </a:rPr>
              <a:t>against emerging zoonotic diseases</a:t>
            </a:r>
            <a:r>
              <a:rPr lang="en-US" sz="2200" b="1" dirty="0"/>
              <a:t> including the development of a blood donor screening test for unknown zoonotic diseases.</a:t>
            </a:r>
          </a:p>
          <a:p>
            <a:pPr marL="285750" indent="-285750">
              <a:buFont typeface="Arial" panose="020B0604020202020204" pitchFamily="34" charset="0"/>
              <a:buChar char="•"/>
            </a:pPr>
            <a:r>
              <a:rPr lang="en-US" sz="2200" dirty="0"/>
              <a:t>So, in our quest to examine the impact of  “</a:t>
            </a:r>
            <a:r>
              <a:rPr lang="en-US" sz="2200" b="1" dirty="0" err="1">
                <a:solidFill>
                  <a:schemeClr val="accent5">
                    <a:lumMod val="75000"/>
                  </a:schemeClr>
                </a:solidFill>
              </a:rPr>
              <a:t>xenozoonoses</a:t>
            </a:r>
            <a:r>
              <a:rPr lang="en-US" sz="2200" dirty="0"/>
              <a:t>” on the human immune system my research team identified the activation of the </a:t>
            </a:r>
            <a:r>
              <a:rPr lang="en-US" sz="2200" b="1" dirty="0">
                <a:solidFill>
                  <a:schemeClr val="accent5">
                    <a:lumMod val="75000"/>
                  </a:schemeClr>
                </a:solidFill>
              </a:rPr>
              <a:t>(elusive) </a:t>
            </a:r>
            <a:r>
              <a:rPr lang="en-US" sz="2200" b="1" u="sng" dirty="0">
                <a:solidFill>
                  <a:schemeClr val="tx2">
                    <a:lumMod val="90000"/>
                    <a:lumOff val="10000"/>
                  </a:schemeClr>
                </a:solidFill>
              </a:rPr>
              <a:t>foamy retrovirus</a:t>
            </a:r>
            <a:r>
              <a:rPr lang="en-US" sz="2200" b="1" dirty="0">
                <a:solidFill>
                  <a:schemeClr val="tx2">
                    <a:lumMod val="90000"/>
                    <a:lumOff val="10000"/>
                  </a:schemeClr>
                </a:solidFill>
              </a:rPr>
              <a:t> of humans </a:t>
            </a:r>
            <a:r>
              <a:rPr lang="en-US" sz="2200" b="1" dirty="0">
                <a:solidFill>
                  <a:schemeClr val="accent5">
                    <a:lumMod val="75000"/>
                  </a:schemeClr>
                </a:solidFill>
              </a:rPr>
              <a:t>(HERV-K102) </a:t>
            </a:r>
            <a:r>
              <a:rPr lang="en-US" sz="2200" b="1" u="sng" dirty="0">
                <a:solidFill>
                  <a:schemeClr val="tx2">
                    <a:lumMod val="90000"/>
                    <a:lumOff val="10000"/>
                  </a:schemeClr>
                </a:solidFill>
              </a:rPr>
              <a:t>which generated foamy macrophages</a:t>
            </a:r>
            <a:r>
              <a:rPr lang="en-US" sz="2200" b="1" dirty="0">
                <a:solidFill>
                  <a:schemeClr val="tx2">
                    <a:lumMod val="90000"/>
                    <a:lumOff val="10000"/>
                  </a:schemeClr>
                </a:solidFill>
              </a:rPr>
              <a:t> </a:t>
            </a:r>
            <a:r>
              <a:rPr lang="en-US" sz="2200" b="1" u="sng" dirty="0">
                <a:solidFill>
                  <a:schemeClr val="accent5">
                    <a:lumMod val="75000"/>
                  </a:schemeClr>
                </a:solidFill>
              </a:rPr>
              <a:t>in response to viral infections.  </a:t>
            </a:r>
          </a:p>
          <a:p>
            <a:pPr marL="285750" indent="-285750">
              <a:buFont typeface="Arial" panose="020B0604020202020204" pitchFamily="34" charset="0"/>
              <a:buChar char="•"/>
            </a:pPr>
            <a:r>
              <a:rPr lang="en-US" sz="2200" b="1" u="sng" dirty="0">
                <a:solidFill>
                  <a:schemeClr val="accent5">
                    <a:lumMod val="75000"/>
                  </a:schemeClr>
                </a:solidFill>
              </a:rPr>
              <a:t>Public Health Agency of Canada (PHAC) then issued </a:t>
            </a:r>
            <a:r>
              <a:rPr lang="en-US" sz="2200" b="1" u="sng" dirty="0">
                <a:solidFill>
                  <a:schemeClr val="tx2">
                    <a:lumMod val="90000"/>
                    <a:lumOff val="10000"/>
                  </a:schemeClr>
                </a:solidFill>
              </a:rPr>
              <a:t>patent applications worldwide for these blood donor screening tests and for the exploitation of HERV-K102 activation for pandemic preparedness.  </a:t>
            </a:r>
          </a:p>
          <a:p>
            <a:pPr marL="285750" indent="-285750">
              <a:buFont typeface="Arial" panose="020B0604020202020204" pitchFamily="34" charset="0"/>
              <a:buChar char="•"/>
            </a:pPr>
            <a:r>
              <a:rPr lang="en-US" sz="2200" dirty="0"/>
              <a:t>We showed </a:t>
            </a:r>
            <a:r>
              <a:rPr lang="en-US" sz="2200" b="1" dirty="0">
                <a:solidFill>
                  <a:schemeClr val="tx2">
                    <a:lumMod val="90000"/>
                    <a:lumOff val="10000"/>
                  </a:schemeClr>
                </a:solidFill>
              </a:rPr>
              <a:t>HERV-K102</a:t>
            </a:r>
            <a:r>
              <a:rPr lang="en-US" sz="2200" dirty="0"/>
              <a:t>  was replication competent </a:t>
            </a:r>
            <a:r>
              <a:rPr lang="en-US" sz="2200" i="1" dirty="0"/>
              <a:t>in vivo </a:t>
            </a:r>
            <a:r>
              <a:rPr lang="en-US" sz="2200" dirty="0"/>
              <a:t>and </a:t>
            </a:r>
            <a:r>
              <a:rPr lang="en-US" sz="2200" i="1" dirty="0"/>
              <a:t>in vitro </a:t>
            </a:r>
            <a:r>
              <a:rPr lang="en-US" sz="2200" dirty="0"/>
              <a:t>and generated </a:t>
            </a:r>
            <a:r>
              <a:rPr lang="en-US" sz="2200" b="1" dirty="0">
                <a:solidFill>
                  <a:schemeClr val="accent5">
                    <a:lumMod val="75000"/>
                  </a:schemeClr>
                </a:solidFill>
              </a:rPr>
              <a:t>foamy macrophages </a:t>
            </a:r>
            <a:r>
              <a:rPr lang="en-US" sz="2200" dirty="0"/>
              <a:t>that we </a:t>
            </a:r>
            <a:r>
              <a:rPr lang="en-US" sz="2200" b="1" dirty="0"/>
              <a:t>now know </a:t>
            </a:r>
            <a:r>
              <a:rPr lang="en-US" sz="2200" b="1" dirty="0">
                <a:solidFill>
                  <a:schemeClr val="accent5">
                    <a:lumMod val="75000"/>
                  </a:schemeClr>
                </a:solidFill>
              </a:rPr>
              <a:t>mediate ‘trained (innate) immunity (TI)”.  </a:t>
            </a:r>
          </a:p>
          <a:p>
            <a:pPr marL="285750" indent="-285750">
              <a:buFont typeface="Arial" panose="020B0604020202020204" pitchFamily="34" charset="0"/>
              <a:buChar char="•"/>
            </a:pPr>
            <a:r>
              <a:rPr lang="en-US" sz="2000" b="1" dirty="0">
                <a:solidFill>
                  <a:schemeClr val="accent5">
                    <a:lumMod val="75000"/>
                  </a:schemeClr>
                </a:solidFill>
              </a:rPr>
              <a:t>TI </a:t>
            </a:r>
            <a:r>
              <a:rPr lang="en-US" sz="2000" dirty="0"/>
              <a:t>provides more rapid-onset non-antigen-specific (</a:t>
            </a:r>
            <a:r>
              <a:rPr lang="en-US" sz="2000" b="1" u="sng" dirty="0">
                <a:solidFill>
                  <a:srgbClr val="C00000"/>
                </a:solidFill>
              </a:rPr>
              <a:t>heterologous</a:t>
            </a:r>
            <a:r>
              <a:rPr lang="en-US" sz="2000" dirty="0"/>
              <a:t>) protection against pathogens and cancers  which includes </a:t>
            </a:r>
            <a:r>
              <a:rPr lang="en-US" sz="2000" b="1" dirty="0">
                <a:solidFill>
                  <a:schemeClr val="accent5">
                    <a:lumMod val="75000"/>
                  </a:schemeClr>
                </a:solidFill>
              </a:rPr>
              <a:t>pathogen neutralizing INNATE antibodies and innate T cells that recognize surrogate markers:  HERV-K102 envelope proteins on infected cells and which are captured on viruses as they bud from the infected cells. </a:t>
            </a:r>
            <a:r>
              <a:rPr lang="en-US" sz="2000" dirty="0"/>
              <a:t>Moreover, it is believed that the HERV-K102 particles kill virus-infected cells and tumor cells by undergoing lytic infections. In contrast, in normal cells, HERV-K102 merely integrates and waits at the ready to pounce if the intruder (pathogen) enters the cells.  </a:t>
            </a:r>
          </a:p>
        </p:txBody>
      </p:sp>
    </p:spTree>
    <p:extLst>
      <p:ext uri="{BB962C8B-B14F-4D97-AF65-F5344CB8AC3E}">
        <p14:creationId xmlns:p14="http://schemas.microsoft.com/office/powerpoint/2010/main" val="1962185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wipe(down)">
                                      <p:cBhvr>
                                        <p:cTn id="14" dur="500"/>
                                        <p:tgtEl>
                                          <p:spTgt spid="3">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wipe(down)">
                                      <p:cBhvr>
                                        <p:cTn id="19" dur="500"/>
                                        <p:tgtEl>
                                          <p:spTgt spid="3">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wipe(down)">
                                      <p:cBhvr>
                                        <p:cTn id="2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53A7B2-B839-2344-D612-6895AA6E14C9}"/>
              </a:ext>
            </a:extLst>
          </p:cNvPr>
          <p:cNvSpPr txBox="1"/>
          <p:nvPr/>
        </p:nvSpPr>
        <p:spPr>
          <a:xfrm>
            <a:off x="352425" y="3528536"/>
            <a:ext cx="11296650" cy="3879011"/>
          </a:xfrm>
          <a:prstGeom prst="rect">
            <a:avLst/>
          </a:prstGeom>
          <a:noFill/>
        </p:spPr>
        <p:txBody>
          <a:bodyPr wrap="square">
            <a:spAutoFit/>
          </a:bodyPr>
          <a:lstStyle/>
          <a:p>
            <a:pPr marL="342900" indent="-342900">
              <a:buFont typeface="+mj-lt"/>
              <a:buAutoNum type="arabicPeriod"/>
            </a:pPr>
            <a:r>
              <a:rPr lang="en-CA" dirty="0">
                <a:latin typeface="Palatino Linotype" panose="02040502050505030304" pitchFamily="18" charset="0"/>
              </a:rPr>
              <a:t>Russ E, </a:t>
            </a:r>
            <a:r>
              <a:rPr lang="en-CA" dirty="0" err="1">
                <a:latin typeface="Palatino Linotype" panose="02040502050505030304" pitchFamily="18" charset="0"/>
              </a:rPr>
              <a:t>Mikhalkevich</a:t>
            </a:r>
            <a:r>
              <a:rPr lang="en-CA" dirty="0">
                <a:latin typeface="Palatino Linotype" panose="02040502050505030304" pitchFamily="18" charset="0"/>
              </a:rPr>
              <a:t> N, </a:t>
            </a:r>
            <a:r>
              <a:rPr lang="en-CA" dirty="0" err="1">
                <a:latin typeface="Palatino Linotype" panose="02040502050505030304" pitchFamily="18" charset="0"/>
              </a:rPr>
              <a:t>Iordanskiy</a:t>
            </a:r>
            <a:r>
              <a:rPr lang="en-CA" dirty="0">
                <a:latin typeface="Palatino Linotype" panose="02040502050505030304" pitchFamily="18" charset="0"/>
              </a:rPr>
              <a:t> S. Expression of human endogenous retrovirus group K (HERV-K) HML-2 correlates with immune activation of macrophages and type I interferon response. </a:t>
            </a:r>
            <a:r>
              <a:rPr lang="en-CA" dirty="0" err="1">
                <a:latin typeface="Palatino Linotype" panose="02040502050505030304" pitchFamily="18" charset="0"/>
              </a:rPr>
              <a:t>Microbiol</a:t>
            </a:r>
            <a:r>
              <a:rPr lang="en-CA" dirty="0">
                <a:latin typeface="Palatino Linotype" panose="02040502050505030304" pitchFamily="18" charset="0"/>
              </a:rPr>
              <a:t> </a:t>
            </a:r>
            <a:r>
              <a:rPr lang="en-CA" dirty="0" err="1">
                <a:latin typeface="Palatino Linotype" panose="02040502050505030304" pitchFamily="18" charset="0"/>
              </a:rPr>
              <a:t>Spectr</a:t>
            </a:r>
            <a:r>
              <a:rPr lang="en-CA" dirty="0">
                <a:latin typeface="Palatino Linotype" panose="02040502050505030304" pitchFamily="18" charset="0"/>
              </a:rPr>
              <a:t>. 2023 Mar 2;11(2):e0443822. doi: 10.1128/spectrum.04438-22. </a:t>
            </a:r>
          </a:p>
          <a:p>
            <a:pPr marL="342900" lvl="0" indent="-342900">
              <a:lnSpc>
                <a:spcPct val="107000"/>
              </a:lnSpc>
              <a:buFont typeface="+mj-lt"/>
              <a:buAutoNum type="arabicPeriod"/>
            </a:pPr>
            <a:r>
              <a:rPr lang="en-CA" sz="1800" kern="100" dirty="0">
                <a:solidFill>
                  <a:srgbClr val="212121"/>
                </a:solidFill>
                <a:effectLst/>
                <a:highlight>
                  <a:srgbClr val="FFFFFF"/>
                </a:highlight>
                <a:latin typeface="Palatino Linotype" panose="02040502050505030304" pitchFamily="18" charset="0"/>
                <a:ea typeface="Calibri" panose="020F0502020204030204" pitchFamily="34" charset="0"/>
              </a:rPr>
              <a:t>Russ E, </a:t>
            </a:r>
            <a:r>
              <a:rPr lang="en-CA" sz="1800" kern="100" dirty="0" err="1">
                <a:solidFill>
                  <a:srgbClr val="212121"/>
                </a:solidFill>
                <a:effectLst/>
                <a:highlight>
                  <a:srgbClr val="FFFFFF"/>
                </a:highlight>
                <a:latin typeface="Palatino Linotype" panose="02040502050505030304" pitchFamily="18" charset="0"/>
                <a:ea typeface="Calibri" panose="020F0502020204030204" pitchFamily="34" charset="0"/>
              </a:rPr>
              <a:t>Iordanskiy</a:t>
            </a:r>
            <a:r>
              <a:rPr lang="en-CA" sz="1800" kern="100" dirty="0">
                <a:solidFill>
                  <a:srgbClr val="212121"/>
                </a:solidFill>
                <a:effectLst/>
                <a:highlight>
                  <a:srgbClr val="FFFFFF"/>
                </a:highlight>
                <a:latin typeface="Palatino Linotype" panose="02040502050505030304" pitchFamily="18" charset="0"/>
                <a:ea typeface="Calibri" panose="020F0502020204030204" pitchFamily="34" charset="0"/>
              </a:rPr>
              <a:t> S. Endogenous retroviruses as modulators of innate immunity. Pathogens. 2023 Jan 19;12(2):162. doi: 10.3390/pathogens12020162. </a:t>
            </a:r>
            <a:endParaRPr lang="en-CA" sz="1800" kern="100" dirty="0">
              <a:solidFill>
                <a:srgbClr val="212121"/>
              </a:solidFill>
              <a:effectLst/>
              <a:latin typeface="Times New Roman" panose="02020603050405020304" pitchFamily="18" charset="0"/>
              <a:ea typeface="Calibri" panose="020F0502020204030204" pitchFamily="34" charset="0"/>
            </a:endParaRPr>
          </a:p>
          <a:p>
            <a:pPr marL="342900" lvl="0" indent="-342900">
              <a:lnSpc>
                <a:spcPct val="107000"/>
              </a:lnSpc>
              <a:spcAft>
                <a:spcPts val="800"/>
              </a:spcAft>
              <a:buFont typeface="+mj-lt"/>
              <a:buAutoNum type="arabicPeriod"/>
            </a:pPr>
            <a:r>
              <a:rPr lang="en-CA" sz="1800" kern="100" dirty="0">
                <a:solidFill>
                  <a:srgbClr val="212121"/>
                </a:solidFill>
                <a:effectLst/>
                <a:latin typeface="Palatino Linotype" panose="02040502050505030304" pitchFamily="18" charset="0"/>
                <a:ea typeface="Calibri" panose="020F0502020204030204" pitchFamily="34" charset="0"/>
              </a:rPr>
              <a:t>Guo Y, Yang C, Liu Y, et al. High expression of HERV-K (HML-2) might stimulate interferon in COVID-19 patients. Viruses 2022, 14, 996. https://doi.org/10.3390/ v14050996.</a:t>
            </a:r>
          </a:p>
          <a:p>
            <a:pPr marL="342900" indent="-342900">
              <a:lnSpc>
                <a:spcPct val="107000"/>
              </a:lnSpc>
              <a:spcAft>
                <a:spcPts val="800"/>
              </a:spcAft>
              <a:buFont typeface="+mj-lt"/>
              <a:buAutoNum type="arabicPeriod"/>
            </a:pPr>
            <a:r>
              <a:rPr lang="en-CA" sz="1800" kern="100" dirty="0">
                <a:solidFill>
                  <a:srgbClr val="212121"/>
                </a:solidFill>
                <a:effectLst/>
                <a:highlight>
                  <a:srgbClr val="FFFFFF"/>
                </a:highlight>
                <a:latin typeface="Palatino Linotype" panose="02040502050505030304" pitchFamily="18" charset="0"/>
                <a:ea typeface="Calibri" panose="020F0502020204030204" pitchFamily="34" charset="0"/>
              </a:rPr>
              <a:t>Kenney DJ, O'Connell AK, </a:t>
            </a:r>
            <a:r>
              <a:rPr lang="en-CA" sz="1800" kern="100" dirty="0" err="1">
                <a:solidFill>
                  <a:srgbClr val="212121"/>
                </a:solidFill>
                <a:effectLst/>
                <a:highlight>
                  <a:srgbClr val="FFFFFF"/>
                </a:highlight>
                <a:latin typeface="Palatino Linotype" panose="02040502050505030304" pitchFamily="18" charset="0"/>
                <a:ea typeface="Calibri" panose="020F0502020204030204" pitchFamily="34" charset="0"/>
              </a:rPr>
              <a:t>Turcinovic</a:t>
            </a:r>
            <a:r>
              <a:rPr lang="en-CA" sz="1800" kern="100" dirty="0">
                <a:solidFill>
                  <a:srgbClr val="212121"/>
                </a:solidFill>
                <a:effectLst/>
                <a:highlight>
                  <a:srgbClr val="FFFFFF"/>
                </a:highlight>
                <a:latin typeface="Palatino Linotype" panose="02040502050505030304" pitchFamily="18" charset="0"/>
                <a:ea typeface="Calibri" panose="020F0502020204030204" pitchFamily="34" charset="0"/>
              </a:rPr>
              <a:t> J, et al. Humanized mice reveal a macrophage-enriched gene signature defining human lung tissue protection during SARS-CoV-2 infection. Cell Rep. 2022 Apr 19;39(3):110714. doi: 10.1016/j.celrep.2022.110714. </a:t>
            </a:r>
            <a:endParaRPr lang="en-CA" sz="1800" kern="100" dirty="0">
              <a:solidFill>
                <a:srgbClr val="212121"/>
              </a:solidFill>
              <a:effectLst/>
              <a:highlight>
                <a:srgbClr val="FFFFFF"/>
              </a:highlight>
              <a:latin typeface="Times New Roman" panose="02020603050405020304" pitchFamily="18" charset="0"/>
              <a:ea typeface="Calibri" panose="020F0502020204030204" pitchFamily="34" charset="0"/>
            </a:endParaRPr>
          </a:p>
          <a:p>
            <a:pPr marL="342900" lvl="0" indent="-342900">
              <a:lnSpc>
                <a:spcPct val="107000"/>
              </a:lnSpc>
              <a:spcAft>
                <a:spcPts val="800"/>
              </a:spcAft>
              <a:buFont typeface="+mj-lt"/>
              <a:buAutoNum type="arabicPeriod"/>
            </a:pPr>
            <a:endParaRPr lang="en-CA" sz="1800" kern="100" dirty="0">
              <a:solidFill>
                <a:srgbClr val="212121"/>
              </a:solidFill>
              <a:effectLst/>
              <a:latin typeface="Times New Roman" panose="02020603050405020304" pitchFamily="18" charset="0"/>
              <a:ea typeface="Calibri" panose="020F0502020204030204" pitchFamily="34" charset="0"/>
            </a:endParaRPr>
          </a:p>
          <a:p>
            <a:pPr marL="342900" indent="-342900">
              <a:buFont typeface="+mj-lt"/>
              <a:buAutoNum type="arabicPeriod"/>
            </a:pPr>
            <a:endParaRPr lang="en-CA" dirty="0"/>
          </a:p>
        </p:txBody>
      </p:sp>
      <p:sp>
        <p:nvSpPr>
          <p:cNvPr id="5" name="TextBox 4">
            <a:extLst>
              <a:ext uri="{FF2B5EF4-FFF2-40B4-BE49-F238E27FC236}">
                <a16:creationId xmlns:a16="http://schemas.microsoft.com/office/drawing/2014/main" id="{E9D7A4B6-C31E-E49F-D3E7-F7C426BDCDB9}"/>
              </a:ext>
            </a:extLst>
          </p:cNvPr>
          <p:cNvSpPr txBox="1"/>
          <p:nvPr/>
        </p:nvSpPr>
        <p:spPr>
          <a:xfrm>
            <a:off x="609599" y="275094"/>
            <a:ext cx="11134726" cy="2677656"/>
          </a:xfrm>
          <a:prstGeom prst="rect">
            <a:avLst/>
          </a:prstGeom>
          <a:solidFill>
            <a:schemeClr val="accent4">
              <a:lumMod val="20000"/>
              <a:lumOff val="80000"/>
            </a:schemeClr>
          </a:solidFill>
        </p:spPr>
        <p:txBody>
          <a:bodyPr wrap="square">
            <a:spAutoFit/>
          </a:bodyPr>
          <a:lstStyle/>
          <a:p>
            <a:r>
              <a:rPr lang="en-US" sz="2800" dirty="0">
                <a:latin typeface="Amasis MT Pro Black" panose="02040A04050005020304" pitchFamily="18" charset="0"/>
              </a:rPr>
              <a:t>HERV-K102 particle entry into cells is able to provide an alternative means to not only activate but to quickly </a:t>
            </a:r>
            <a:r>
              <a:rPr lang="en-US" sz="2800" u="sng" dirty="0">
                <a:latin typeface="Amasis MT Pro Black" panose="02040A04050005020304" pitchFamily="18" charset="0"/>
              </a:rPr>
              <a:t>amplify</a:t>
            </a:r>
            <a:r>
              <a:rPr lang="en-US" sz="2800" dirty="0">
                <a:latin typeface="Amasis MT Pro Black" panose="02040A04050005020304" pitchFamily="18" charset="0"/>
              </a:rPr>
              <a:t> the critical Type 1 interferon response needed for COVID-19 recovery [1-3] and explains how in a humanized mouse model of </a:t>
            </a:r>
            <a:r>
              <a:rPr lang="en-US" sz="2800" u="sng" dirty="0">
                <a:latin typeface="Amasis MT Pro Black" panose="02040A04050005020304" pitchFamily="18" charset="0"/>
              </a:rPr>
              <a:t>mild COVID-19 disease </a:t>
            </a:r>
            <a:r>
              <a:rPr lang="en-US" sz="2800" dirty="0">
                <a:latin typeface="Amasis MT Pro Black" panose="02040A04050005020304" pitchFamily="18" charset="0"/>
              </a:rPr>
              <a:t>that ‘</a:t>
            </a:r>
            <a:r>
              <a:rPr lang="en-US" sz="2800" dirty="0">
                <a:solidFill>
                  <a:schemeClr val="tx2">
                    <a:lumMod val="50000"/>
                    <a:lumOff val="50000"/>
                  </a:schemeClr>
                </a:solidFill>
                <a:latin typeface="Amasis MT Pro Black" panose="02040A04050005020304" pitchFamily="18" charset="0"/>
              </a:rPr>
              <a:t>macrophages</a:t>
            </a:r>
            <a:r>
              <a:rPr lang="en-US" sz="2800" dirty="0">
                <a:latin typeface="Amasis MT Pro Black" panose="02040A04050005020304" pitchFamily="18" charset="0"/>
              </a:rPr>
              <a:t>’ were somehow able to achieve this [4]. </a:t>
            </a:r>
            <a:endParaRPr lang="en-CA" sz="2800" dirty="0">
              <a:latin typeface="Amasis MT Pro Black" panose="02040A04050005020304" pitchFamily="18" charset="0"/>
            </a:endParaRPr>
          </a:p>
        </p:txBody>
      </p:sp>
    </p:spTree>
    <p:extLst>
      <p:ext uri="{BB962C8B-B14F-4D97-AF65-F5344CB8AC3E}">
        <p14:creationId xmlns:p14="http://schemas.microsoft.com/office/powerpoint/2010/main" val="146011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8337D97-AAAB-B832-2D11-DC2B178EF7C8}"/>
              </a:ext>
            </a:extLst>
          </p:cNvPr>
          <p:cNvSpPr txBox="1"/>
          <p:nvPr/>
        </p:nvSpPr>
        <p:spPr>
          <a:xfrm>
            <a:off x="466726" y="5410356"/>
            <a:ext cx="11472861" cy="1231106"/>
          </a:xfrm>
          <a:prstGeom prst="rect">
            <a:avLst/>
          </a:prstGeom>
          <a:noFill/>
          <a:ln w="38100">
            <a:solidFill>
              <a:schemeClr val="accent1">
                <a:lumMod val="75000"/>
              </a:schemeClr>
            </a:solidFill>
          </a:ln>
        </p:spPr>
        <p:txBody>
          <a:bodyPr wrap="square">
            <a:spAutoFit/>
          </a:bodyPr>
          <a:lstStyle/>
          <a:p>
            <a:pPr algn="ctr"/>
            <a:r>
              <a:rPr lang="en-US" sz="1600" b="1" dirty="0">
                <a:solidFill>
                  <a:schemeClr val="accent5">
                    <a:lumMod val="75000"/>
                  </a:schemeClr>
                </a:solidFill>
              </a:rPr>
              <a:t>1</a:t>
            </a:r>
            <a:r>
              <a:rPr lang="en-US" sz="1200" b="1" dirty="0">
                <a:solidFill>
                  <a:schemeClr val="accent5">
                    <a:lumMod val="75000"/>
                  </a:schemeClr>
                </a:solidFill>
              </a:rPr>
              <a:t>. </a:t>
            </a:r>
            <a:r>
              <a:rPr lang="en-CA" dirty="0"/>
              <a:t>Laderoute, M</a:t>
            </a:r>
            <a:r>
              <a:rPr lang="en-CA" b="1" dirty="0"/>
              <a:t>. Antibody Dependent Enhancement (ADE) of Infection into Macrophages Validates the Importance of HERV-K102 Particle Production for Pandemic Preparedness.</a:t>
            </a:r>
            <a:r>
              <a:rPr lang="en-CA" dirty="0"/>
              <a:t> </a:t>
            </a:r>
            <a:r>
              <a:rPr lang="en-CA" i="1" dirty="0"/>
              <a:t>Preprints</a:t>
            </a:r>
            <a:r>
              <a:rPr lang="en-CA" dirty="0"/>
              <a:t> </a:t>
            </a:r>
            <a:r>
              <a:rPr lang="en-CA" b="1" dirty="0"/>
              <a:t>2023</a:t>
            </a:r>
            <a:r>
              <a:rPr lang="en-CA" dirty="0"/>
              <a:t>, 2023120185.  </a:t>
            </a:r>
            <a:r>
              <a:rPr lang="en-CA" u="sng" dirty="0"/>
              <a:t>DOI: 10.20944/preprints202312.0185.v2.</a:t>
            </a:r>
            <a:endParaRPr lang="en-CA" dirty="0"/>
          </a:p>
          <a:p>
            <a:pPr algn="ctr"/>
            <a:endParaRPr lang="en-US" sz="2000" dirty="0"/>
          </a:p>
        </p:txBody>
      </p:sp>
      <p:sp>
        <p:nvSpPr>
          <p:cNvPr id="3" name="TextBox 2">
            <a:extLst>
              <a:ext uri="{FF2B5EF4-FFF2-40B4-BE49-F238E27FC236}">
                <a16:creationId xmlns:a16="http://schemas.microsoft.com/office/drawing/2014/main" id="{5027E90A-F3C2-B6B1-2CD8-902F5E9F2506}"/>
              </a:ext>
            </a:extLst>
          </p:cNvPr>
          <p:cNvSpPr txBox="1"/>
          <p:nvPr/>
        </p:nvSpPr>
        <p:spPr>
          <a:xfrm>
            <a:off x="557213" y="447396"/>
            <a:ext cx="11382374" cy="4421723"/>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most important evidence to indicate the HERV-K102 particles involved a protective response was; we discovered that a cohort of individuals resistant to HIV-1 acquisition had a </a:t>
            </a:r>
            <a:r>
              <a:rPr lang="en-US" sz="2000" u="sng" dirty="0"/>
              <a:t>five-fold increased HERV-K102 pro-viral copy number in their genomic DNA </a:t>
            </a:r>
            <a:r>
              <a:rPr lang="en-US" sz="2000" dirty="0"/>
              <a:t>[the late Dr. Frank Plummer’s HESN; Commercial </a:t>
            </a:r>
            <a:r>
              <a:rPr lang="en-US" sz="2000" dirty="0" err="1"/>
              <a:t>Sextrade</a:t>
            </a:r>
            <a:r>
              <a:rPr lang="en-US" sz="2000" dirty="0"/>
              <a:t> Workers (CSW) of Nairobi, Kenya]. This argued that </a:t>
            </a:r>
            <a:r>
              <a:rPr lang="en-US" sz="2000" b="1" dirty="0"/>
              <a:t>high HERV-K102 replication/pre-activation may strongly protect against HIV-1 infection where HIV-1 is a pandemic RNA virus. </a:t>
            </a:r>
          </a:p>
          <a:p>
            <a:pPr marL="285750" indent="-285750">
              <a:buFont typeface="Arial" panose="020B0604020202020204" pitchFamily="34" charset="0"/>
              <a:buChar char="•"/>
            </a:pPr>
            <a:r>
              <a:rPr lang="en-US" sz="2000" b="1" dirty="0"/>
              <a:t>Now</a:t>
            </a:r>
            <a:r>
              <a:rPr lang="en-US" sz="2000" dirty="0"/>
              <a:t>, in the paper below</a:t>
            </a:r>
            <a:r>
              <a:rPr lang="en-US" sz="2000" b="1" baseline="30000" dirty="0">
                <a:solidFill>
                  <a:schemeClr val="accent5">
                    <a:lumMod val="75000"/>
                  </a:schemeClr>
                </a:solidFill>
              </a:rPr>
              <a:t>1</a:t>
            </a:r>
            <a:r>
              <a:rPr lang="en-US" sz="2000" dirty="0"/>
              <a:t> it is overwhelmingly suggested that foamy macrophages and HERV-K102 replication are key to the recovery from COVID-19, the disease caused by SARS-CoV-2, a second pandemic RNA virus. </a:t>
            </a:r>
          </a:p>
          <a:p>
            <a:pPr marL="285750" indent="-285750">
              <a:buFont typeface="Arial" panose="020B0604020202020204" pitchFamily="34" charset="0"/>
              <a:buChar char="•"/>
            </a:pPr>
            <a:r>
              <a:rPr lang="en-CA" sz="2000" dirty="0"/>
              <a:t>Indeed, HERV-K102 at 1q22 may have helped ensure </a:t>
            </a:r>
            <a:r>
              <a:rPr lang="en-CA" sz="2000" u="sng" dirty="0"/>
              <a:t>the survival of the human species from RNA epidemics</a:t>
            </a:r>
            <a:r>
              <a:rPr lang="en-CA" sz="2000" dirty="0"/>
              <a:t> prevalent at the time of encounters with other hominins who subsequently went extinct.</a:t>
            </a:r>
            <a:r>
              <a:rPr lang="en-CA" sz="2000" b="1" baseline="30000" dirty="0">
                <a:solidFill>
                  <a:schemeClr val="accent5">
                    <a:lumMod val="75000"/>
                  </a:schemeClr>
                </a:solidFill>
              </a:rPr>
              <a:t>1</a:t>
            </a:r>
          </a:p>
          <a:p>
            <a:pPr marL="285750" indent="-285750">
              <a:buFont typeface="Arial" panose="020B0604020202020204" pitchFamily="34" charset="0"/>
              <a:buChar char="•"/>
            </a:pPr>
            <a:endParaRPr lang="en-CA" sz="2000" b="1" baseline="30000" dirty="0">
              <a:solidFill>
                <a:schemeClr val="accent5">
                  <a:lumMod val="75000"/>
                </a:schemeClr>
              </a:solidFill>
            </a:endParaRPr>
          </a:p>
          <a:p>
            <a:pPr algn="ctr"/>
            <a:r>
              <a:rPr lang="en-CA" sz="2400" b="1" dirty="0">
                <a:solidFill>
                  <a:srgbClr val="002060"/>
                </a:solidFill>
              </a:rPr>
              <a:t>So</a:t>
            </a:r>
            <a:r>
              <a:rPr lang="en-CA" sz="2400" b="1" dirty="0">
                <a:solidFill>
                  <a:srgbClr val="C00000"/>
                </a:solidFill>
              </a:rPr>
              <a:t> HERV-K102 </a:t>
            </a:r>
            <a:r>
              <a:rPr lang="en-CA" sz="2400" b="1" dirty="0">
                <a:solidFill>
                  <a:srgbClr val="002060"/>
                </a:solidFill>
              </a:rPr>
              <a:t>appears to be </a:t>
            </a:r>
            <a:r>
              <a:rPr lang="en-CA" sz="2400" b="1" u="sng" dirty="0">
                <a:solidFill>
                  <a:srgbClr val="C00000"/>
                </a:solidFill>
              </a:rPr>
              <a:t>THE crucial host defence mechanism of macrophages</a:t>
            </a:r>
            <a:r>
              <a:rPr lang="en-CA" sz="2400" b="1" dirty="0">
                <a:solidFill>
                  <a:schemeClr val="accent1">
                    <a:lumMod val="75000"/>
                  </a:schemeClr>
                </a:solidFill>
              </a:rPr>
              <a:t> promoting survival against pandemic RNA viruses.</a:t>
            </a:r>
            <a:r>
              <a:rPr lang="en-CA" sz="2400" b="1" dirty="0">
                <a:solidFill>
                  <a:srgbClr val="C00000"/>
                </a:solidFill>
              </a:rPr>
              <a:t> </a:t>
            </a:r>
          </a:p>
        </p:txBody>
      </p:sp>
    </p:spTree>
    <p:extLst>
      <p:ext uri="{BB962C8B-B14F-4D97-AF65-F5344CB8AC3E}">
        <p14:creationId xmlns:p14="http://schemas.microsoft.com/office/powerpoint/2010/main" val="2611109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1000"/>
                                        <p:tgtEl>
                                          <p:spTgt spid="3">
                                            <p:txEl>
                                              <p:pRg st="4" end="4"/>
                                            </p:txEl>
                                          </p:spTgt>
                                        </p:tgtEl>
                                      </p:cBhvr>
                                    </p:animEffect>
                                    <p:anim calcmode="lin" valueType="num">
                                      <p:cBhvr>
                                        <p:cTn id="2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6765DD-DC6A-5946-DACB-CF580522DD9D}"/>
              </a:ext>
            </a:extLst>
          </p:cNvPr>
          <p:cNvSpPr txBox="1"/>
          <p:nvPr/>
        </p:nvSpPr>
        <p:spPr>
          <a:xfrm>
            <a:off x="200025" y="185261"/>
            <a:ext cx="11565733" cy="1384995"/>
          </a:xfrm>
          <a:prstGeom prst="rect">
            <a:avLst/>
          </a:prstGeom>
          <a:solidFill>
            <a:schemeClr val="tx2">
              <a:lumMod val="10000"/>
              <a:lumOff val="90000"/>
            </a:schemeClr>
          </a:solidFill>
          <a:ln w="28575">
            <a:solidFill>
              <a:schemeClr val="accent5">
                <a:lumMod val="75000"/>
              </a:schemeClr>
            </a:solidFill>
          </a:ln>
        </p:spPr>
        <p:txBody>
          <a:bodyPr wrap="square">
            <a:spAutoFit/>
          </a:bodyPr>
          <a:lstStyle/>
          <a:p>
            <a:r>
              <a:rPr lang="en-CA" sz="1200" b="1" dirty="0">
                <a:latin typeface="Arial Black" panose="020B0A04020102020204" pitchFamily="34" charset="0"/>
              </a:rPr>
              <a:t>Laderoute MP</a:t>
            </a:r>
            <a:r>
              <a:rPr lang="en-CA" sz="1200" dirty="0">
                <a:latin typeface="Arial Black" panose="020B0A04020102020204" pitchFamily="34" charset="0"/>
              </a:rPr>
              <a:t>, Larocque LJ, Giulivi A, Diaz-Mitoma F. Further evidence that human endogenous retrovirus K102 is a replication competent foamy virus that may antagonize HIV-1 replication. </a:t>
            </a:r>
            <a:r>
              <a:rPr lang="en-CA" sz="1200" b="1" dirty="0">
                <a:latin typeface="Arial Black" panose="020B0A04020102020204" pitchFamily="34" charset="0"/>
              </a:rPr>
              <a:t>Open AIDS J. 2015 Dec </a:t>
            </a:r>
            <a:r>
              <a:rPr lang="en-CA" sz="1200" dirty="0">
                <a:latin typeface="Arial Black" panose="020B0A04020102020204" pitchFamily="34" charset="0"/>
              </a:rPr>
              <a:t>7;9:112-22. doi: 10.2174/1874613601509010112.</a:t>
            </a:r>
          </a:p>
          <a:p>
            <a:r>
              <a:rPr lang="en-CA" sz="1200" dirty="0">
                <a:latin typeface="Arial Black" panose="020B0A04020102020204" pitchFamily="34" charset="0"/>
              </a:rPr>
              <a:t> </a:t>
            </a:r>
          </a:p>
          <a:p>
            <a:r>
              <a:rPr lang="en-US" sz="1200" b="1" dirty="0">
                <a:solidFill>
                  <a:srgbClr val="000000"/>
                </a:solidFill>
                <a:effectLst/>
                <a:latin typeface="Arial Black" panose="020B0A04020102020204" pitchFamily="34" charset="0"/>
                <a:ea typeface="SimSun" panose="02010600030101010101" pitchFamily="2" charset="-122"/>
                <a:cs typeface="Times New Roman" panose="02020603050405020304" pitchFamily="18" charset="0"/>
              </a:rPr>
              <a:t>Laderoute MP</a:t>
            </a:r>
            <a:r>
              <a:rPr lang="en-US" sz="1200" dirty="0">
                <a:solidFill>
                  <a:srgbClr val="000000"/>
                </a:solidFill>
                <a:effectLst/>
                <a:latin typeface="Arial Black" panose="020B0A04020102020204" pitchFamily="34" charset="0"/>
                <a:ea typeface="SimSun" panose="02010600030101010101" pitchFamily="2" charset="-122"/>
                <a:cs typeface="Times New Roman" panose="02020603050405020304" pitchFamily="18" charset="0"/>
              </a:rPr>
              <a:t>, Giulivi A, Larocque L, et al. The replicative activity of human endogenous retrovirus K102 (HERV-K102) with HIV viremia. </a:t>
            </a:r>
            <a:r>
              <a:rPr lang="en-US" sz="1200" b="1" dirty="0">
                <a:solidFill>
                  <a:srgbClr val="000000"/>
                </a:solidFill>
                <a:effectLst/>
                <a:latin typeface="Arial Black" panose="020B0A04020102020204" pitchFamily="34" charset="0"/>
                <a:ea typeface="SimSun" panose="02010600030101010101" pitchFamily="2" charset="-122"/>
                <a:cs typeface="Times New Roman" panose="02020603050405020304" pitchFamily="18" charset="0"/>
              </a:rPr>
              <a:t>AIDS. 2007 </a:t>
            </a:r>
            <a:r>
              <a:rPr lang="en-US" sz="1200" dirty="0">
                <a:solidFill>
                  <a:srgbClr val="000000"/>
                </a:solidFill>
                <a:effectLst/>
                <a:latin typeface="Arial Black" panose="020B0A04020102020204" pitchFamily="34" charset="0"/>
                <a:ea typeface="SimSun" panose="02010600030101010101" pitchFamily="2" charset="-122"/>
                <a:cs typeface="Times New Roman" panose="02020603050405020304" pitchFamily="18" charset="0"/>
              </a:rPr>
              <a:t>Nov 30;21(18):2417-24. doi: 10.1097/QAD.0b013e3282f14d64</a:t>
            </a:r>
            <a:r>
              <a:rPr lang="en-US" sz="1800" dirty="0">
                <a:solidFill>
                  <a:srgbClr val="000000"/>
                </a:solidFill>
                <a:effectLst/>
                <a:latin typeface="Aptos" panose="020B0004020202020204" pitchFamily="34" charset="0"/>
                <a:ea typeface="SimSun" panose="02010600030101010101" pitchFamily="2" charset="-122"/>
                <a:cs typeface="Times New Roman" panose="02020603050405020304" pitchFamily="18" charset="0"/>
              </a:rPr>
              <a:t>. </a:t>
            </a:r>
            <a:endParaRPr lang="en-CA" sz="1800" dirty="0">
              <a:solidFill>
                <a:srgbClr val="000000"/>
              </a:solidFill>
              <a:effectLst/>
              <a:latin typeface="Aptos" panose="020B0004020202020204" pitchFamily="34" charset="0"/>
              <a:ea typeface="SimSun" panose="02010600030101010101" pitchFamily="2" charset="-122"/>
              <a:cs typeface="Times New Roman" panose="02020603050405020304" pitchFamily="18" charset="0"/>
            </a:endParaRPr>
          </a:p>
          <a:p>
            <a:endParaRPr lang="en-CA" dirty="0"/>
          </a:p>
        </p:txBody>
      </p:sp>
      <p:pic>
        <p:nvPicPr>
          <p:cNvPr id="7" name="Picture 6" descr="A close-up of several different types of blood cells&#10;&#10;Description automatically generated">
            <a:extLst>
              <a:ext uri="{FF2B5EF4-FFF2-40B4-BE49-F238E27FC236}">
                <a16:creationId xmlns:a16="http://schemas.microsoft.com/office/drawing/2014/main" id="{45AE887A-58D1-FBCA-45B0-99BB559BCD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742" y="2575806"/>
            <a:ext cx="6596062" cy="4096933"/>
          </a:xfrm>
          <a:prstGeom prst="rect">
            <a:avLst/>
          </a:prstGeom>
        </p:spPr>
      </p:pic>
      <p:sp>
        <p:nvSpPr>
          <p:cNvPr id="8" name="Arrow: Down 7">
            <a:extLst>
              <a:ext uri="{FF2B5EF4-FFF2-40B4-BE49-F238E27FC236}">
                <a16:creationId xmlns:a16="http://schemas.microsoft.com/office/drawing/2014/main" id="{6A34745B-D548-0428-EA6E-E5A2CD5B98F2}"/>
              </a:ext>
            </a:extLst>
          </p:cNvPr>
          <p:cNvSpPr/>
          <p:nvPr/>
        </p:nvSpPr>
        <p:spPr>
          <a:xfrm rot="5400000">
            <a:off x="6765220" y="5199612"/>
            <a:ext cx="686812" cy="603647"/>
          </a:xfrm>
          <a:prstGeom prst="downArrow">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CA"/>
          </a:p>
        </p:txBody>
      </p:sp>
      <p:sp>
        <p:nvSpPr>
          <p:cNvPr id="9" name="TextBox 8">
            <a:extLst>
              <a:ext uri="{FF2B5EF4-FFF2-40B4-BE49-F238E27FC236}">
                <a16:creationId xmlns:a16="http://schemas.microsoft.com/office/drawing/2014/main" id="{EAEAE9AF-7902-9E97-27A1-981FF5EE9FEE}"/>
              </a:ext>
            </a:extLst>
          </p:cNvPr>
          <p:cNvSpPr txBox="1"/>
          <p:nvPr/>
        </p:nvSpPr>
        <p:spPr>
          <a:xfrm>
            <a:off x="7629526" y="4624272"/>
            <a:ext cx="4136232" cy="1754326"/>
          </a:xfrm>
          <a:prstGeom prst="rect">
            <a:avLst/>
          </a:prstGeom>
          <a:noFill/>
          <a:ln w="28575">
            <a:solidFill>
              <a:schemeClr val="accent5">
                <a:lumMod val="75000"/>
              </a:schemeClr>
            </a:solidFill>
          </a:ln>
        </p:spPr>
        <p:txBody>
          <a:bodyPr wrap="square" rtlCol="0">
            <a:spAutoFit/>
          </a:bodyPr>
          <a:lstStyle/>
          <a:p>
            <a:pPr marL="285750" indent="-285750">
              <a:buFont typeface="Arial" panose="020B0604020202020204" pitchFamily="34" charset="0"/>
              <a:buChar char="•"/>
            </a:pPr>
            <a:r>
              <a:rPr lang="en-CA" sz="1200" dirty="0">
                <a:solidFill>
                  <a:schemeClr val="accent5">
                    <a:lumMod val="75000"/>
                  </a:schemeClr>
                </a:solidFill>
                <a:latin typeface="Arial Black" panose="020B0A04020102020204" pitchFamily="34" charset="0"/>
              </a:rPr>
              <a:t>100 nm </a:t>
            </a:r>
            <a:r>
              <a:rPr lang="en-CA" sz="1200" u="sng" dirty="0">
                <a:latin typeface="Arial Black" panose="020B0A04020102020204" pitchFamily="34" charset="0"/>
              </a:rPr>
              <a:t>immature particles </a:t>
            </a:r>
            <a:r>
              <a:rPr lang="en-CA" sz="1200" dirty="0">
                <a:latin typeface="Arial Black" panose="020B0A04020102020204" pitchFamily="34" charset="0"/>
              </a:rPr>
              <a:t>(no condensed cores)</a:t>
            </a:r>
          </a:p>
          <a:p>
            <a:pPr marL="285750" indent="-285750">
              <a:buFont typeface="Arial" panose="020B0604020202020204" pitchFamily="34" charset="0"/>
              <a:buChar char="•"/>
            </a:pPr>
            <a:r>
              <a:rPr lang="en-CA" sz="1200" dirty="0">
                <a:latin typeface="Arial Black" panose="020B0A04020102020204" pitchFamily="34" charset="0"/>
              </a:rPr>
              <a:t>Have envelope spikes on surface</a:t>
            </a:r>
          </a:p>
          <a:p>
            <a:pPr marL="285750" indent="-285750">
              <a:buFont typeface="Arial" panose="020B0604020202020204" pitchFamily="34" charset="0"/>
              <a:buChar char="•"/>
            </a:pPr>
            <a:r>
              <a:rPr lang="en-CA" sz="1200" dirty="0">
                <a:latin typeface="Arial Black" panose="020B0A04020102020204" pitchFamily="34" charset="0"/>
              </a:rPr>
              <a:t>Density of </a:t>
            </a:r>
            <a:r>
              <a:rPr lang="en-CA" sz="1200" dirty="0">
                <a:solidFill>
                  <a:schemeClr val="accent5">
                    <a:lumMod val="75000"/>
                  </a:schemeClr>
                </a:solidFill>
                <a:latin typeface="Arial Black" panose="020B0A04020102020204" pitchFamily="34" charset="0"/>
              </a:rPr>
              <a:t>1.10 to 1.20 </a:t>
            </a:r>
            <a:r>
              <a:rPr lang="en-CA" sz="1200" dirty="0">
                <a:latin typeface="Arial Black" panose="020B0A04020102020204" pitchFamily="34" charset="0"/>
              </a:rPr>
              <a:t>g/ml </a:t>
            </a:r>
            <a:r>
              <a:rPr lang="en-CA" sz="900" dirty="0">
                <a:latin typeface="Arial Black" panose="020B0A04020102020204" pitchFamily="34" charset="0"/>
              </a:rPr>
              <a:t>(iodixanol gradients )</a:t>
            </a:r>
          </a:p>
          <a:p>
            <a:pPr marL="285750" indent="-285750">
              <a:buFont typeface="Arial" panose="020B0604020202020204" pitchFamily="34" charset="0"/>
              <a:buChar char="•"/>
            </a:pPr>
            <a:r>
              <a:rPr lang="en-CA" sz="1200" dirty="0">
                <a:latin typeface="Arial Black" panose="020B0A04020102020204" pitchFamily="34" charset="0"/>
              </a:rPr>
              <a:t>Carry and use reverse transcriptase and integrase for replication </a:t>
            </a:r>
            <a:r>
              <a:rPr lang="en-CA" sz="1200" i="1" dirty="0">
                <a:latin typeface="Arial Black" panose="020B0A04020102020204" pitchFamily="34" charset="0"/>
              </a:rPr>
              <a:t>in vivo </a:t>
            </a:r>
            <a:r>
              <a:rPr lang="en-CA" sz="1200" dirty="0">
                <a:latin typeface="Arial Black" panose="020B0A04020102020204" pitchFamily="34" charset="0"/>
              </a:rPr>
              <a:t>and </a:t>
            </a:r>
            <a:r>
              <a:rPr lang="en-CA" sz="1200" i="1" dirty="0">
                <a:latin typeface="Arial Black" panose="020B0A04020102020204" pitchFamily="34" charset="0"/>
              </a:rPr>
              <a:t>in vitro</a:t>
            </a:r>
          </a:p>
          <a:p>
            <a:pPr marL="285750" indent="-285750">
              <a:buFont typeface="Arial" panose="020B0604020202020204" pitchFamily="34" charset="0"/>
              <a:buChar char="•"/>
            </a:pPr>
            <a:r>
              <a:rPr lang="en-CA" sz="1200" i="1" dirty="0">
                <a:solidFill>
                  <a:schemeClr val="tx2">
                    <a:lumMod val="75000"/>
                    <a:lumOff val="25000"/>
                  </a:schemeClr>
                </a:solidFill>
                <a:latin typeface="Arial Black" panose="020B0A04020102020204" pitchFamily="34" charset="0"/>
              </a:rPr>
              <a:t>Replication competent (functional </a:t>
            </a:r>
            <a:r>
              <a:rPr lang="en-CA" sz="1200" i="1" dirty="0">
                <a:solidFill>
                  <a:schemeClr val="accent5">
                    <a:lumMod val="50000"/>
                  </a:schemeClr>
                </a:solidFill>
                <a:highlight>
                  <a:srgbClr val="FFFF00"/>
                </a:highlight>
                <a:latin typeface="Arial Black" panose="020B0A04020102020204" pitchFamily="34" charset="0"/>
              </a:rPr>
              <a:t>REVERSE TRANSCRIPTASE  </a:t>
            </a:r>
            <a:r>
              <a:rPr lang="en-CA" sz="1200" i="1" dirty="0">
                <a:solidFill>
                  <a:schemeClr val="tx2">
                    <a:lumMod val="75000"/>
                    <a:lumOff val="25000"/>
                  </a:schemeClr>
                </a:solidFill>
                <a:latin typeface="Arial Black" panose="020B0A04020102020204" pitchFamily="34" charset="0"/>
              </a:rPr>
              <a:t>and </a:t>
            </a:r>
            <a:r>
              <a:rPr lang="en-CA" sz="1200" i="1" dirty="0">
                <a:solidFill>
                  <a:schemeClr val="accent5">
                    <a:lumMod val="50000"/>
                  </a:schemeClr>
                </a:solidFill>
                <a:highlight>
                  <a:srgbClr val="FFFF00"/>
                </a:highlight>
                <a:latin typeface="Arial Black" panose="020B0A04020102020204" pitchFamily="34" charset="0"/>
              </a:rPr>
              <a:t>INTEGRASE</a:t>
            </a:r>
          </a:p>
        </p:txBody>
      </p:sp>
      <p:sp>
        <p:nvSpPr>
          <p:cNvPr id="10" name="TextBox 9">
            <a:extLst>
              <a:ext uri="{FF2B5EF4-FFF2-40B4-BE49-F238E27FC236}">
                <a16:creationId xmlns:a16="http://schemas.microsoft.com/office/drawing/2014/main" id="{DE427C8D-31E5-DA8F-0504-707FD49391AA}"/>
              </a:ext>
            </a:extLst>
          </p:cNvPr>
          <p:cNvSpPr txBox="1"/>
          <p:nvPr/>
        </p:nvSpPr>
        <p:spPr>
          <a:xfrm>
            <a:off x="6806803" y="2533652"/>
            <a:ext cx="5291138" cy="2154436"/>
          </a:xfrm>
          <a:prstGeom prst="rect">
            <a:avLst/>
          </a:prstGeom>
          <a:noFill/>
        </p:spPr>
        <p:txBody>
          <a:bodyPr wrap="square" rtlCol="0">
            <a:spAutoFit/>
          </a:bodyPr>
          <a:lstStyle/>
          <a:p>
            <a:pPr marL="285750" indent="-285750">
              <a:buFont typeface="Arial" panose="020B0604020202020204" pitchFamily="34" charset="0"/>
              <a:buChar char="•"/>
            </a:pPr>
            <a:r>
              <a:rPr lang="en-CA" sz="1200" dirty="0">
                <a:latin typeface="Arial Black" panose="020B0A04020102020204" pitchFamily="34" charset="0"/>
              </a:rPr>
              <a:t>Produced by budding through the </a:t>
            </a:r>
            <a:r>
              <a:rPr lang="en-CA" sz="1200" dirty="0" err="1">
                <a:latin typeface="Arial Black" panose="020B0A04020102020204" pitchFamily="34" charset="0"/>
              </a:rPr>
              <a:t>golgi</a:t>
            </a:r>
            <a:r>
              <a:rPr lang="en-CA" sz="1200" dirty="0">
                <a:latin typeface="Arial Black" panose="020B0A04020102020204" pitchFamily="34" charset="0"/>
              </a:rPr>
              <a:t> creating vacuoles) and accumulate hundreds of particles per vacuole and hundreds of vacuoles in the M1-like foamy macrophages </a:t>
            </a:r>
          </a:p>
          <a:p>
            <a:pPr marL="285750" indent="-285750">
              <a:buFont typeface="Arial" panose="020B0604020202020204" pitchFamily="34" charset="0"/>
              <a:buChar char="•"/>
            </a:pPr>
            <a:r>
              <a:rPr lang="en-CA" sz="1200" dirty="0">
                <a:latin typeface="Arial Black" panose="020B0A04020102020204" pitchFamily="34" charset="0"/>
              </a:rPr>
              <a:t>Requires lots of lysine and cholesterol to produce </a:t>
            </a:r>
          </a:p>
          <a:p>
            <a:pPr marL="285750" indent="-285750">
              <a:buFont typeface="Arial" panose="020B0604020202020204" pitchFamily="34" charset="0"/>
              <a:buChar char="•"/>
            </a:pPr>
            <a:r>
              <a:rPr lang="en-CA" sz="1200" dirty="0">
                <a:latin typeface="Arial Black" panose="020B0A04020102020204" pitchFamily="34" charset="0"/>
              </a:rPr>
              <a:t>Release of particles is by a </a:t>
            </a:r>
            <a:r>
              <a:rPr lang="en-CA" sz="1200" dirty="0">
                <a:solidFill>
                  <a:schemeClr val="accent5">
                    <a:lumMod val="75000"/>
                  </a:schemeClr>
                </a:solidFill>
                <a:latin typeface="Arial Black" panose="020B0A04020102020204" pitchFamily="34" charset="0"/>
              </a:rPr>
              <a:t>novel cytosol-initiated </a:t>
            </a:r>
          </a:p>
          <a:p>
            <a:pPr marL="285750" indent="-285750">
              <a:buFont typeface="Arial" panose="020B0604020202020204" pitchFamily="34" charset="0"/>
              <a:buChar char="•"/>
            </a:pPr>
            <a:r>
              <a:rPr lang="en-CA" sz="1200" dirty="0">
                <a:solidFill>
                  <a:srgbClr val="0070C0"/>
                </a:solidFill>
                <a:latin typeface="Arial Black" panose="020B0A04020102020204" pitchFamily="34" charset="0"/>
              </a:rPr>
              <a:t>Novel</a:t>
            </a:r>
            <a:r>
              <a:rPr lang="en-CA" sz="1200" dirty="0">
                <a:solidFill>
                  <a:schemeClr val="accent5">
                    <a:lumMod val="75000"/>
                  </a:schemeClr>
                </a:solidFill>
                <a:latin typeface="Arial Black" panose="020B0A04020102020204" pitchFamily="34" charset="0"/>
              </a:rPr>
              <a:t> DNase-2 </a:t>
            </a:r>
            <a:r>
              <a:rPr lang="en-CA" sz="1200" dirty="0">
                <a:latin typeface="Arial Black" panose="020B0A04020102020204" pitchFamily="34" charset="0"/>
              </a:rPr>
              <a:t>mechanism for apoptosis </a:t>
            </a:r>
            <a:r>
              <a:rPr lang="en-CA" sz="800" dirty="0">
                <a:latin typeface="Palatino Linotype" panose="02040502050505030304" pitchFamily="18" charset="0"/>
              </a:rPr>
              <a:t>[</a:t>
            </a:r>
            <a:r>
              <a:rPr lang="en-CA" sz="1200" b="1" kern="100" dirty="0">
                <a:solidFill>
                  <a:srgbClr val="212121"/>
                </a:solidFill>
                <a:effectLst/>
                <a:latin typeface="Palatino Linotype" panose="02040502050505030304" pitchFamily="18" charset="0"/>
                <a:ea typeface="Calibri" panose="020F0502020204030204" pitchFamily="34" charset="0"/>
              </a:rPr>
              <a:t>Fischer H,</a:t>
            </a:r>
            <a:r>
              <a:rPr lang="en-CA" sz="1000" kern="100" dirty="0">
                <a:solidFill>
                  <a:srgbClr val="212121"/>
                </a:solidFill>
                <a:effectLst/>
                <a:latin typeface="Palatino Linotype" panose="02040502050505030304" pitchFamily="18" charset="0"/>
                <a:ea typeface="Calibri" panose="020F0502020204030204" pitchFamily="34" charset="0"/>
              </a:rPr>
              <a:t> et al. Holocrine secretion of sebum is a unique DNase2-dependent mode of programmed cell death. </a:t>
            </a:r>
            <a:r>
              <a:rPr lang="en-CA" sz="1200" kern="100" dirty="0">
                <a:solidFill>
                  <a:srgbClr val="212121"/>
                </a:solidFill>
                <a:effectLst/>
                <a:latin typeface="Palatino Linotype" panose="02040502050505030304" pitchFamily="18" charset="0"/>
                <a:ea typeface="Calibri" panose="020F0502020204030204" pitchFamily="34" charset="0"/>
              </a:rPr>
              <a:t>J Invest Dermatol. </a:t>
            </a:r>
            <a:r>
              <a:rPr lang="en-CA" sz="1200" b="1" kern="100" dirty="0">
                <a:solidFill>
                  <a:srgbClr val="212121"/>
                </a:solidFill>
                <a:effectLst/>
                <a:latin typeface="Palatino Linotype" panose="02040502050505030304" pitchFamily="18" charset="0"/>
                <a:ea typeface="Calibri" panose="020F0502020204030204" pitchFamily="34" charset="0"/>
              </a:rPr>
              <a:t>2017 </a:t>
            </a:r>
            <a:r>
              <a:rPr lang="en-CA" sz="1000" kern="100" dirty="0">
                <a:solidFill>
                  <a:srgbClr val="212121"/>
                </a:solidFill>
                <a:effectLst/>
                <a:latin typeface="Palatino Linotype" panose="02040502050505030304" pitchFamily="18" charset="0"/>
                <a:ea typeface="Calibri" panose="020F0502020204030204" pitchFamily="34" charset="0"/>
              </a:rPr>
              <a:t>Mar;137(3):587-594. doi: 10.1016/j.jid.2016.10.017.] </a:t>
            </a:r>
            <a:endParaRPr lang="en-CA" sz="1000" kern="100" dirty="0">
              <a:solidFill>
                <a:srgbClr val="212121"/>
              </a:solidFill>
              <a:effectLst/>
              <a:latin typeface="Times New Roman" panose="02020603050405020304" pitchFamily="18" charset="0"/>
              <a:ea typeface="Calibri" panose="020F0502020204030204" pitchFamily="34" charset="0"/>
            </a:endParaRPr>
          </a:p>
          <a:p>
            <a:pPr marL="285750" indent="-285750">
              <a:buFont typeface="Arial" panose="020B0604020202020204" pitchFamily="34" charset="0"/>
              <a:buChar char="•"/>
            </a:pPr>
            <a:endParaRPr lang="en-CA" dirty="0"/>
          </a:p>
        </p:txBody>
      </p:sp>
      <p:sp>
        <p:nvSpPr>
          <p:cNvPr id="11" name="TextBox 10">
            <a:extLst>
              <a:ext uri="{FF2B5EF4-FFF2-40B4-BE49-F238E27FC236}">
                <a16:creationId xmlns:a16="http://schemas.microsoft.com/office/drawing/2014/main" id="{DC6DEDDB-5381-699E-5C09-0EFFED78C402}"/>
              </a:ext>
            </a:extLst>
          </p:cNvPr>
          <p:cNvSpPr txBox="1"/>
          <p:nvPr/>
        </p:nvSpPr>
        <p:spPr>
          <a:xfrm>
            <a:off x="94059" y="1579590"/>
            <a:ext cx="11505009" cy="369332"/>
          </a:xfrm>
          <a:prstGeom prst="rect">
            <a:avLst/>
          </a:prstGeom>
          <a:noFill/>
        </p:spPr>
        <p:txBody>
          <a:bodyPr wrap="square" rtlCol="0">
            <a:spAutoFit/>
          </a:bodyPr>
          <a:lstStyle/>
          <a:p>
            <a:r>
              <a:rPr lang="en-CA" dirty="0">
                <a:highlight>
                  <a:srgbClr val="FFFF00"/>
                </a:highlight>
                <a:latin typeface="Arial Black" panose="020B0A04020102020204" pitchFamily="34" charset="0"/>
              </a:rPr>
              <a:t>HERV-K102 is the elusive foamy retrovirus of humans</a:t>
            </a:r>
            <a:r>
              <a:rPr lang="en-CA" dirty="0">
                <a:latin typeface="Arial Black" panose="020B0A04020102020204" pitchFamily="34" charset="0"/>
              </a:rPr>
              <a:t>.  </a:t>
            </a:r>
          </a:p>
        </p:txBody>
      </p:sp>
      <p:sp>
        <p:nvSpPr>
          <p:cNvPr id="2" name="TextBox 1">
            <a:extLst>
              <a:ext uri="{FF2B5EF4-FFF2-40B4-BE49-F238E27FC236}">
                <a16:creationId xmlns:a16="http://schemas.microsoft.com/office/drawing/2014/main" id="{1C4BE059-72E5-919E-B499-975AB97C624B}"/>
              </a:ext>
            </a:extLst>
          </p:cNvPr>
          <p:cNvSpPr txBox="1"/>
          <p:nvPr/>
        </p:nvSpPr>
        <p:spPr>
          <a:xfrm>
            <a:off x="7267575" y="1790967"/>
            <a:ext cx="4224335" cy="400110"/>
          </a:xfrm>
          <a:prstGeom prst="rect">
            <a:avLst/>
          </a:prstGeom>
          <a:noFill/>
        </p:spPr>
        <p:txBody>
          <a:bodyPr wrap="square" rtlCol="0">
            <a:spAutoFit/>
          </a:bodyPr>
          <a:lstStyle/>
          <a:p>
            <a:r>
              <a:rPr lang="en-CA" sz="2000" b="1" dirty="0">
                <a:solidFill>
                  <a:schemeClr val="accent5">
                    <a:lumMod val="75000"/>
                  </a:schemeClr>
                </a:solidFill>
                <a:latin typeface="BlinkMacSystemFont"/>
              </a:rPr>
              <a:t>Russ E </a:t>
            </a:r>
            <a:r>
              <a:rPr lang="en-CA" sz="2000" dirty="0">
                <a:solidFill>
                  <a:schemeClr val="accent5">
                    <a:lumMod val="75000"/>
                  </a:schemeClr>
                </a:solidFill>
                <a:latin typeface="BlinkMacSystemFont"/>
              </a:rPr>
              <a:t>et al., </a:t>
            </a:r>
            <a:r>
              <a:rPr lang="en-CA" sz="2000" dirty="0" err="1">
                <a:solidFill>
                  <a:schemeClr val="accent5">
                    <a:lumMod val="75000"/>
                  </a:schemeClr>
                </a:solidFill>
                <a:latin typeface="BlinkMacSystemFont"/>
              </a:rPr>
              <a:t>Microbiol</a:t>
            </a:r>
            <a:r>
              <a:rPr lang="en-CA" sz="2000" dirty="0">
                <a:solidFill>
                  <a:schemeClr val="accent5">
                    <a:lumMod val="75000"/>
                  </a:schemeClr>
                </a:solidFill>
                <a:latin typeface="BlinkMacSystemFont"/>
              </a:rPr>
              <a:t> </a:t>
            </a:r>
            <a:r>
              <a:rPr lang="en-CA" sz="2000" dirty="0" err="1">
                <a:solidFill>
                  <a:schemeClr val="accent5">
                    <a:lumMod val="75000"/>
                  </a:schemeClr>
                </a:solidFill>
                <a:latin typeface="BlinkMacSystemFont"/>
              </a:rPr>
              <a:t>Spectr</a:t>
            </a:r>
            <a:r>
              <a:rPr lang="en-CA" sz="2000" dirty="0">
                <a:solidFill>
                  <a:schemeClr val="accent5">
                    <a:lumMod val="75000"/>
                  </a:schemeClr>
                </a:solidFill>
                <a:latin typeface="BlinkMacSystemFont"/>
              </a:rPr>
              <a:t> </a:t>
            </a:r>
            <a:r>
              <a:rPr lang="en-CA" sz="2000" b="1" dirty="0">
                <a:solidFill>
                  <a:schemeClr val="accent5">
                    <a:lumMod val="75000"/>
                  </a:schemeClr>
                </a:solidFill>
                <a:latin typeface="BlinkMacSystemFont"/>
              </a:rPr>
              <a:t>2023</a:t>
            </a:r>
            <a:r>
              <a:rPr lang="en-CA" sz="2000" dirty="0">
                <a:solidFill>
                  <a:schemeClr val="accent5">
                    <a:lumMod val="75000"/>
                  </a:schemeClr>
                </a:solidFill>
                <a:latin typeface="BlinkMacSystemFont"/>
              </a:rPr>
              <a:t>.</a:t>
            </a:r>
            <a:endParaRPr lang="en-CA" sz="2000" dirty="0">
              <a:solidFill>
                <a:schemeClr val="accent5">
                  <a:lumMod val="75000"/>
                </a:schemeClr>
              </a:solidFill>
            </a:endParaRPr>
          </a:p>
        </p:txBody>
      </p:sp>
      <p:sp>
        <p:nvSpPr>
          <p:cNvPr id="4" name="TextBox 3">
            <a:extLst>
              <a:ext uri="{FF2B5EF4-FFF2-40B4-BE49-F238E27FC236}">
                <a16:creationId xmlns:a16="http://schemas.microsoft.com/office/drawing/2014/main" id="{17D816D1-638A-F5BA-D0B5-B6A1FB3A75E6}"/>
              </a:ext>
            </a:extLst>
          </p:cNvPr>
          <p:cNvSpPr txBox="1"/>
          <p:nvPr/>
        </p:nvSpPr>
        <p:spPr>
          <a:xfrm>
            <a:off x="166094" y="1991076"/>
            <a:ext cx="6685358" cy="646331"/>
          </a:xfrm>
          <a:prstGeom prst="rect">
            <a:avLst/>
          </a:prstGeom>
          <a:noFill/>
        </p:spPr>
        <p:txBody>
          <a:bodyPr wrap="square" rtlCol="0">
            <a:spAutoFit/>
          </a:bodyPr>
          <a:lstStyle/>
          <a:p>
            <a:r>
              <a:rPr lang="en-CA" dirty="0">
                <a:latin typeface="Arial Black" panose="020B0A04020102020204" pitchFamily="34" charset="0"/>
              </a:rPr>
              <a:t>Particles are produced in M1-like foamy macrophages where release is by lysis on day 6/7.</a:t>
            </a:r>
            <a:endParaRPr lang="en-CA" dirty="0"/>
          </a:p>
        </p:txBody>
      </p:sp>
    </p:spTree>
    <p:extLst>
      <p:ext uri="{BB962C8B-B14F-4D97-AF65-F5344CB8AC3E}">
        <p14:creationId xmlns:p14="http://schemas.microsoft.com/office/powerpoint/2010/main" val="33010036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25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5F39CB-41FE-FDCE-4F33-A1EA03C5735C}"/>
              </a:ext>
            </a:extLst>
          </p:cNvPr>
          <p:cNvSpPr txBox="1"/>
          <p:nvPr/>
        </p:nvSpPr>
        <p:spPr>
          <a:xfrm>
            <a:off x="314326" y="307479"/>
            <a:ext cx="11420474" cy="6771084"/>
          </a:xfrm>
          <a:prstGeom prst="rect">
            <a:avLst/>
          </a:prstGeom>
          <a:noFill/>
        </p:spPr>
        <p:txBody>
          <a:bodyPr wrap="square" rtlCol="0">
            <a:spAutoFit/>
          </a:bodyPr>
          <a:lstStyle/>
          <a:p>
            <a:pPr algn="ctr"/>
            <a:r>
              <a:rPr lang="en-US" sz="2800" dirty="0">
                <a:solidFill>
                  <a:schemeClr val="accent5">
                    <a:lumMod val="75000"/>
                  </a:schemeClr>
                </a:solidFill>
                <a:latin typeface="Arial Black" panose="020B0A04020102020204" pitchFamily="34" charset="0"/>
              </a:rPr>
              <a:t>One needs to understand</a:t>
            </a:r>
          </a:p>
          <a:p>
            <a:pPr algn="ctr"/>
            <a:r>
              <a:rPr lang="en-US" sz="2800" dirty="0">
                <a:latin typeface="Arial Black" panose="020B0A04020102020204" pitchFamily="34" charset="0"/>
              </a:rPr>
              <a:t>“</a:t>
            </a:r>
            <a:r>
              <a:rPr lang="en-US" sz="2800" dirty="0">
                <a:solidFill>
                  <a:schemeClr val="accent4">
                    <a:lumMod val="75000"/>
                  </a:schemeClr>
                </a:solidFill>
                <a:latin typeface="Arial Black" panose="020B0A04020102020204" pitchFamily="34" charset="0"/>
              </a:rPr>
              <a:t>Antibody Dependent Enhancement (ADE) </a:t>
            </a:r>
            <a:r>
              <a:rPr lang="en-US" sz="2800" dirty="0">
                <a:latin typeface="Arial Black" panose="020B0A04020102020204" pitchFamily="34" charset="0"/>
              </a:rPr>
              <a:t>of Infection into </a:t>
            </a:r>
            <a:r>
              <a:rPr lang="en-US" sz="2800" dirty="0">
                <a:solidFill>
                  <a:srgbClr val="C00000"/>
                </a:solidFill>
                <a:latin typeface="Arial Black" panose="020B0A04020102020204" pitchFamily="34" charset="0"/>
              </a:rPr>
              <a:t>Macrophages</a:t>
            </a:r>
            <a:r>
              <a:rPr lang="en-US" sz="2800" dirty="0">
                <a:latin typeface="Arial Black" panose="020B0A04020102020204" pitchFamily="34" charset="0"/>
              </a:rPr>
              <a:t>”  in order to understand what shedding is and</a:t>
            </a:r>
          </a:p>
          <a:p>
            <a:pPr algn="ctr"/>
            <a:r>
              <a:rPr lang="en-US" sz="2800" dirty="0">
                <a:solidFill>
                  <a:schemeClr val="accent5">
                    <a:lumMod val="75000"/>
                  </a:schemeClr>
                </a:solidFill>
                <a:latin typeface="Arial Black" panose="020B0A04020102020204" pitchFamily="34" charset="0"/>
              </a:rPr>
              <a:t>the role of spike IgG1/3 antibody in generating </a:t>
            </a:r>
          </a:p>
          <a:p>
            <a:pPr algn="ctr"/>
            <a:r>
              <a:rPr lang="en-US" sz="2800" dirty="0">
                <a:solidFill>
                  <a:schemeClr val="accent1">
                    <a:lumMod val="60000"/>
                    <a:lumOff val="40000"/>
                  </a:schemeClr>
                </a:solidFill>
                <a:latin typeface="Arial Black" panose="020B0A04020102020204" pitchFamily="34" charset="0"/>
              </a:rPr>
              <a:t>more lethal COVID-19 outcomes.</a:t>
            </a:r>
          </a:p>
          <a:p>
            <a:endParaRPr lang="en-US" dirty="0"/>
          </a:p>
          <a:p>
            <a:r>
              <a:rPr lang="en-US" sz="2200" b="1" dirty="0"/>
              <a:t>During natural infection, </a:t>
            </a:r>
            <a:r>
              <a:rPr lang="en-US" sz="2400" b="1" dirty="0">
                <a:solidFill>
                  <a:srgbClr val="C00000"/>
                </a:solidFill>
              </a:rPr>
              <a:t>PROGRESSION to severe COVID-19 is associated with </a:t>
            </a:r>
            <a:r>
              <a:rPr lang="en-US" sz="2200" b="1" dirty="0"/>
              <a:t>the ‘early’ onset of </a:t>
            </a:r>
            <a:r>
              <a:rPr lang="en-US" sz="2200" b="1" u="sng" dirty="0"/>
              <a:t>spike protein ANTIBODIES</a:t>
            </a:r>
            <a:r>
              <a:rPr lang="en-US" sz="2200" b="1" dirty="0"/>
              <a:t> (as part of the B cell response of ADAPTIVE immunity) that occurs </a:t>
            </a:r>
            <a:r>
              <a:rPr lang="en-US" sz="2200" b="1" u="sng" dirty="0"/>
              <a:t>before the innate system has cleared/inactivated SARS-CoV-2 </a:t>
            </a:r>
            <a:r>
              <a:rPr lang="en-US" sz="2200" b="1" dirty="0"/>
              <a:t>[</a:t>
            </a:r>
            <a:r>
              <a:rPr lang="en-US" sz="2200" b="1" dirty="0">
                <a:solidFill>
                  <a:schemeClr val="accent5">
                    <a:lumMod val="75000"/>
                  </a:schemeClr>
                </a:solidFill>
              </a:rPr>
              <a:t>1</a:t>
            </a:r>
            <a:r>
              <a:rPr lang="en-US" sz="2200" b="1" dirty="0"/>
              <a:t>].   </a:t>
            </a:r>
          </a:p>
          <a:p>
            <a:endParaRPr lang="en-US" dirty="0"/>
          </a:p>
          <a:p>
            <a:r>
              <a:rPr lang="en-US" dirty="0">
                <a:latin typeface="Arial Black" panose="020B0A04020102020204" pitchFamily="34" charset="0"/>
              </a:rPr>
              <a:t>In other words, the spike IgG1/3 antibodies </a:t>
            </a:r>
            <a:r>
              <a:rPr lang="en-US" dirty="0">
                <a:solidFill>
                  <a:srgbClr val="C00000"/>
                </a:solidFill>
                <a:latin typeface="Arial Black" panose="020B0A04020102020204" pitchFamily="34" charset="0"/>
              </a:rPr>
              <a:t>cause progression to severe COVID-19 when the SARS-CoV-2 virus is present</a:t>
            </a:r>
            <a:r>
              <a:rPr lang="en-US" dirty="0">
                <a:latin typeface="Arial Black" panose="020B0A04020102020204" pitchFamily="34" charset="0"/>
              </a:rPr>
              <a:t> and does not prevent disease. </a:t>
            </a:r>
          </a:p>
          <a:p>
            <a:endParaRPr lang="en-US" dirty="0">
              <a:latin typeface="Arial Black" panose="020B0A04020102020204" pitchFamily="34" charset="0"/>
            </a:endParaRPr>
          </a:p>
          <a:p>
            <a:r>
              <a:rPr lang="en-US" dirty="0">
                <a:latin typeface="Arial Black" panose="020B0A04020102020204" pitchFamily="34" charset="0"/>
              </a:rPr>
              <a:t>So this raised a red flag as to why the COVID-19 vaccines would be designed to produce antibodies to the spike protein of SARS-CoV-2, as this would cause harm and not protect.  </a:t>
            </a:r>
          </a:p>
          <a:p>
            <a:endParaRPr lang="en-US" dirty="0"/>
          </a:p>
          <a:p>
            <a:endParaRPr lang="en-US" dirty="0"/>
          </a:p>
          <a:p>
            <a:endParaRPr lang="en-US" dirty="0"/>
          </a:p>
          <a:p>
            <a:endParaRPr lang="en-CA" dirty="0"/>
          </a:p>
        </p:txBody>
      </p:sp>
      <p:sp>
        <p:nvSpPr>
          <p:cNvPr id="5" name="TextBox 4">
            <a:extLst>
              <a:ext uri="{FF2B5EF4-FFF2-40B4-BE49-F238E27FC236}">
                <a16:creationId xmlns:a16="http://schemas.microsoft.com/office/drawing/2014/main" id="{AF0C6C0E-C9E4-BAB5-E802-A5EFB8204F00}"/>
              </a:ext>
            </a:extLst>
          </p:cNvPr>
          <p:cNvSpPr txBox="1"/>
          <p:nvPr/>
        </p:nvSpPr>
        <p:spPr>
          <a:xfrm>
            <a:off x="490538" y="5919579"/>
            <a:ext cx="11068050" cy="630942"/>
          </a:xfrm>
          <a:prstGeom prst="rect">
            <a:avLst/>
          </a:prstGeom>
          <a:noFill/>
          <a:ln w="19050">
            <a:solidFill>
              <a:schemeClr val="tx2">
                <a:lumMod val="75000"/>
                <a:lumOff val="25000"/>
              </a:schemeClr>
            </a:solidFill>
          </a:ln>
        </p:spPr>
        <p:txBody>
          <a:bodyPr wrap="square">
            <a:spAutoFit/>
          </a:bodyPr>
          <a:lstStyle/>
          <a:p>
            <a:r>
              <a:rPr lang="en-US" sz="1200" dirty="0">
                <a:solidFill>
                  <a:schemeClr val="accent5">
                    <a:lumMod val="75000"/>
                  </a:schemeClr>
                </a:solidFill>
                <a:latin typeface="Arial Black" panose="020B0A04020102020204" pitchFamily="34" charset="0"/>
              </a:rPr>
              <a:t>1.</a:t>
            </a:r>
            <a:r>
              <a:rPr lang="en-US" sz="1200" dirty="0">
                <a:latin typeface="Arial Black" panose="020B0A04020102020204" pitchFamily="34" charset="0"/>
              </a:rPr>
              <a:t> </a:t>
            </a:r>
            <a:r>
              <a:rPr lang="en-CA" sz="1100" dirty="0">
                <a:latin typeface="Arial Black" panose="020B0A04020102020204" pitchFamily="34" charset="0"/>
              </a:rPr>
              <a:t>Laderoute, M</a:t>
            </a:r>
            <a:r>
              <a:rPr lang="en-CA" sz="1100" b="1" dirty="0">
                <a:latin typeface="Arial Black" panose="020B0A04020102020204" pitchFamily="34" charset="0"/>
              </a:rPr>
              <a:t>. Antibody Dependent Enhancement (ADE) of Infection into Macrophages Validates the Importance of HERV-K102 Particle Production for Pandemic Preparedness.</a:t>
            </a:r>
            <a:r>
              <a:rPr lang="en-CA" sz="1100" dirty="0">
                <a:latin typeface="Arial Black" panose="020B0A04020102020204" pitchFamily="34" charset="0"/>
              </a:rPr>
              <a:t> </a:t>
            </a:r>
            <a:r>
              <a:rPr lang="en-CA" sz="1100" i="1" dirty="0">
                <a:latin typeface="Arial Black" panose="020B0A04020102020204" pitchFamily="34" charset="0"/>
              </a:rPr>
              <a:t>Preprints</a:t>
            </a:r>
            <a:r>
              <a:rPr lang="en-CA" sz="1100" dirty="0">
                <a:latin typeface="Arial Black" panose="020B0A04020102020204" pitchFamily="34" charset="0"/>
              </a:rPr>
              <a:t> </a:t>
            </a:r>
            <a:r>
              <a:rPr lang="en-CA" sz="1100" b="1" dirty="0">
                <a:latin typeface="Arial Black" panose="020B0A04020102020204" pitchFamily="34" charset="0"/>
              </a:rPr>
              <a:t>2023</a:t>
            </a:r>
            <a:r>
              <a:rPr lang="en-CA" sz="1100" dirty="0">
                <a:latin typeface="Arial Black" panose="020B0A04020102020204" pitchFamily="34" charset="0"/>
              </a:rPr>
              <a:t>, 2023120185.  </a:t>
            </a:r>
            <a:r>
              <a:rPr lang="en-CA" sz="1100" u="sng" dirty="0">
                <a:latin typeface="Arial Black" panose="020B0A04020102020204" pitchFamily="34" charset="0"/>
              </a:rPr>
              <a:t>DOI: 10.20944/preprints202312.0185.v2.</a:t>
            </a:r>
            <a:endParaRPr lang="en-CA" sz="1100" dirty="0">
              <a:latin typeface="Arial Black" panose="020B0A04020102020204" pitchFamily="34" charset="0"/>
            </a:endParaRPr>
          </a:p>
          <a:p>
            <a:endParaRPr lang="en-US" sz="1200" dirty="0">
              <a:latin typeface="Arial Black" panose="020B0A04020102020204" pitchFamily="34" charset="0"/>
            </a:endParaRPr>
          </a:p>
        </p:txBody>
      </p:sp>
    </p:spTree>
    <p:extLst>
      <p:ext uri="{BB962C8B-B14F-4D97-AF65-F5344CB8AC3E}">
        <p14:creationId xmlns:p14="http://schemas.microsoft.com/office/powerpoint/2010/main" val="3668124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animEffect transition="in" filter="fade">
                                      <p:cBhvr>
                                        <p:cTn id="7" dur="500"/>
                                        <p:tgtEl>
                                          <p:spTgt spid="2">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7" end="7"/>
                                            </p:txEl>
                                          </p:spTgt>
                                        </p:tgtEl>
                                        <p:attrNameLst>
                                          <p:attrName>style.visibility</p:attrName>
                                        </p:attrNameLst>
                                      </p:cBhvr>
                                      <p:to>
                                        <p:strVal val="visible"/>
                                      </p:to>
                                    </p:set>
                                    <p:animEffect transition="in" filter="fade">
                                      <p:cBhvr>
                                        <p:cTn id="12" dur="500"/>
                                        <p:tgtEl>
                                          <p:spTgt spid="2">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9" end="9"/>
                                            </p:txEl>
                                          </p:spTgt>
                                        </p:tgtEl>
                                        <p:attrNameLst>
                                          <p:attrName>style.visibility</p:attrName>
                                        </p:attrNameLst>
                                      </p:cBhvr>
                                      <p:to>
                                        <p:strVal val="visible"/>
                                      </p:to>
                                    </p:set>
                                    <p:animEffect transition="in" filter="fade">
                                      <p:cBhvr>
                                        <p:cTn id="17" dur="500"/>
                                        <p:tgtEl>
                                          <p:spTgt spid="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EB7554-7FCF-2F0F-83BC-FDC80DE0A1E7}"/>
              </a:ext>
            </a:extLst>
          </p:cNvPr>
          <p:cNvSpPr txBox="1"/>
          <p:nvPr/>
        </p:nvSpPr>
        <p:spPr>
          <a:xfrm>
            <a:off x="847724" y="426988"/>
            <a:ext cx="10220325" cy="5632311"/>
          </a:xfrm>
          <a:prstGeom prst="rect">
            <a:avLst/>
          </a:prstGeom>
          <a:noFill/>
          <a:ln w="38100">
            <a:solidFill>
              <a:schemeClr val="accent4">
                <a:lumMod val="75000"/>
              </a:schemeClr>
            </a:solidFill>
          </a:ln>
        </p:spPr>
        <p:txBody>
          <a:bodyPr wrap="square">
            <a:spAutoFit/>
          </a:bodyPr>
          <a:lstStyle/>
          <a:p>
            <a:r>
              <a:rPr lang="en-US" sz="2400" dirty="0">
                <a:solidFill>
                  <a:srgbClr val="C00000"/>
                </a:solidFill>
                <a:latin typeface="Arial Black" panose="020B0A04020102020204" pitchFamily="34" charset="0"/>
              </a:rPr>
              <a:t>Monocytes/ macrophages do Not express ACE2 and thus, </a:t>
            </a:r>
          </a:p>
          <a:p>
            <a:r>
              <a:rPr lang="en-US" sz="2400" dirty="0">
                <a:solidFill>
                  <a:srgbClr val="C00000"/>
                </a:solidFill>
                <a:latin typeface="Arial Black" panose="020B0A04020102020204" pitchFamily="34" charset="0"/>
              </a:rPr>
              <a:t>entry of SARS-CoV-2 into macrophages is via ADE. </a:t>
            </a:r>
          </a:p>
          <a:p>
            <a:endParaRPr lang="en-US" sz="2400" dirty="0">
              <a:solidFill>
                <a:srgbClr val="C00000"/>
              </a:solidFill>
              <a:latin typeface="Arial Black" panose="020B0A04020102020204" pitchFamily="34" charset="0"/>
              <a:ea typeface="ADLaM Display" panose="02010000000000000000" pitchFamily="2" charset="0"/>
              <a:cs typeface="ADLaM Display" panose="02010000000000000000" pitchFamily="2" charset="0"/>
            </a:endParaRPr>
          </a:p>
          <a:p>
            <a:r>
              <a:rPr lang="en-US" sz="2400" dirty="0">
                <a:latin typeface="ADLaM Display" panose="02010000000000000000" pitchFamily="2" charset="0"/>
                <a:ea typeface="ADLaM Display" panose="02010000000000000000" pitchFamily="2" charset="0"/>
                <a:cs typeface="ADLaM Display" panose="02010000000000000000" pitchFamily="2" charset="0"/>
              </a:rPr>
              <a:t>Upon the entry of SARS-CoV-2 into macrophages by ADE, this blocks the critical launch of the HERV-K102 protector system in macrophages </a:t>
            </a:r>
            <a:r>
              <a:rPr lang="en-US" sz="2400" dirty="0">
                <a:solidFill>
                  <a:schemeClr val="accent4">
                    <a:lumMod val="75000"/>
                  </a:schemeClr>
                </a:solidFill>
                <a:latin typeface="ADLaM Display" panose="02010000000000000000" pitchFamily="2" charset="0"/>
                <a:ea typeface="ADLaM Display" panose="02010000000000000000" pitchFamily="2" charset="0"/>
                <a:cs typeface="ADLaM Display" panose="02010000000000000000" pitchFamily="2" charset="0"/>
              </a:rPr>
              <a:t>needed for recovery/survival. </a:t>
            </a:r>
          </a:p>
          <a:p>
            <a:endParaRPr lang="en-US" sz="2400" dirty="0"/>
          </a:p>
          <a:p>
            <a:r>
              <a:rPr lang="en-US" sz="2400" dirty="0"/>
              <a:t>This is why the IgG1/3 antibodies to spike protein and ADE are so dangerous.  It also explains how the COVID-19 vaccines were doomed </a:t>
            </a:r>
            <a:r>
              <a:rPr lang="en-US" sz="2400" b="1" dirty="0"/>
              <a:t>not only to failure </a:t>
            </a:r>
            <a:r>
              <a:rPr lang="en-US" sz="2400" dirty="0"/>
              <a:t>but to </a:t>
            </a:r>
            <a:r>
              <a:rPr lang="en-US" sz="2400" b="1" dirty="0">
                <a:solidFill>
                  <a:srgbClr val="C00000"/>
                </a:solidFill>
              </a:rPr>
              <a:t>increased </a:t>
            </a:r>
            <a:r>
              <a:rPr lang="en-US" sz="2400" b="1" u="sng" dirty="0">
                <a:solidFill>
                  <a:srgbClr val="C00000"/>
                </a:solidFill>
                <a:effectLst>
                  <a:outerShdw blurRad="38100" dist="38100" dir="2700000" algn="tl">
                    <a:srgbClr val="000000">
                      <a:alpha val="43137"/>
                    </a:srgbClr>
                  </a:outerShdw>
                </a:effectLst>
              </a:rPr>
              <a:t>risks of death </a:t>
            </a:r>
            <a:r>
              <a:rPr lang="en-US" sz="2400" b="1" dirty="0">
                <a:solidFill>
                  <a:srgbClr val="C00000"/>
                </a:solidFill>
              </a:rPr>
              <a:t>upon subsequent exposures to SARS-CoV-2. </a:t>
            </a:r>
          </a:p>
          <a:p>
            <a:endParaRPr lang="en-US" sz="2400" b="1" dirty="0">
              <a:solidFill>
                <a:srgbClr val="C00000"/>
              </a:solidFill>
            </a:endParaRPr>
          </a:p>
          <a:p>
            <a:r>
              <a:rPr lang="en-US" sz="2400" b="1" dirty="0">
                <a:solidFill>
                  <a:srgbClr val="C00000"/>
                </a:solidFill>
              </a:rPr>
              <a:t>NO adaptive immunity vaccine that generates antibodies to the RNA spike protein to an emerging pathogen can be considered safe due to the </a:t>
            </a:r>
            <a:r>
              <a:rPr lang="en-US" sz="2400" b="1" u="sng" dirty="0">
                <a:solidFill>
                  <a:schemeClr val="accent1">
                    <a:lumMod val="75000"/>
                  </a:schemeClr>
                </a:solidFill>
              </a:rPr>
              <a:t>well-known problems of ADE. </a:t>
            </a:r>
          </a:p>
        </p:txBody>
      </p:sp>
    </p:spTree>
    <p:extLst>
      <p:ext uri="{BB962C8B-B14F-4D97-AF65-F5344CB8AC3E}">
        <p14:creationId xmlns:p14="http://schemas.microsoft.com/office/powerpoint/2010/main" val="2801749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1000"/>
                                        <p:tgtEl>
                                          <p:spTgt spid="3">
                                            <p:txEl>
                                              <p:pRg st="3" end="3"/>
                                            </p:txEl>
                                          </p:spTgt>
                                        </p:tgtEl>
                                      </p:cBhvr>
                                    </p:animEffect>
                                    <p:anim calcmode="lin" valueType="num">
                                      <p:cBhvr>
                                        <p:cTn id="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animEffect transition="in" filter="fade">
                                      <p:cBhvr>
                                        <p:cTn id="14" dur="1000"/>
                                        <p:tgtEl>
                                          <p:spTgt spid="3">
                                            <p:txEl>
                                              <p:pRg st="5" end="5"/>
                                            </p:txEl>
                                          </p:spTgt>
                                        </p:tgtEl>
                                      </p:cBhvr>
                                    </p:animEffect>
                                    <p:anim calcmode="lin" valueType="num">
                                      <p:cBhvr>
                                        <p:cTn id="1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1000"/>
                                        <p:tgtEl>
                                          <p:spTgt spid="3">
                                            <p:txEl>
                                              <p:pRg st="7" end="7"/>
                                            </p:txEl>
                                          </p:spTgt>
                                        </p:tgtEl>
                                      </p:cBhvr>
                                    </p:animEffect>
                                    <p:anim calcmode="lin" valueType="num">
                                      <p:cBhvr>
                                        <p:cTn id="22"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118937</TotalTime>
  <Words>4190</Words>
  <Application>Microsoft Office PowerPoint</Application>
  <PresentationFormat>Widescreen</PresentationFormat>
  <Paragraphs>189</Paragraphs>
  <Slides>36</Slides>
  <Notes>0</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36</vt:i4>
      </vt:variant>
    </vt:vector>
  </HeadingPairs>
  <TitlesOfParts>
    <vt:vector size="55" baseType="lpstr">
      <vt:lpstr>ADLaM Display</vt:lpstr>
      <vt:lpstr>Algerian</vt:lpstr>
      <vt:lpstr>Amasis MT Pro Black</vt:lpstr>
      <vt:lpstr>Aptos</vt:lpstr>
      <vt:lpstr>Aptos Display</vt:lpstr>
      <vt:lpstr>Aptos ExtraBold</vt:lpstr>
      <vt:lpstr>Arial</vt:lpstr>
      <vt:lpstr>Arial Black</vt:lpstr>
      <vt:lpstr>Avenir Next LT Pro Demi</vt:lpstr>
      <vt:lpstr>Bahnschrift SemiBold</vt:lpstr>
      <vt:lpstr>Bembo</vt:lpstr>
      <vt:lpstr>BlinkMacSystemFont</vt:lpstr>
      <vt:lpstr>Congenial Black</vt:lpstr>
      <vt:lpstr>Elephant Pro</vt:lpstr>
      <vt:lpstr>Open Sans</vt:lpstr>
      <vt:lpstr>Palatino Linotype</vt:lpstr>
      <vt:lpstr>Times New Roman</vt:lpstr>
      <vt:lpstr>var(--font_family_headings, var(--font_family_headings_preset, var(--font-family-title)))</vt:lpstr>
      <vt:lpstr>Office Theme</vt:lpstr>
      <vt:lpstr>PowerPoint Presentation</vt:lpstr>
      <vt:lpstr>Studies on Exosomes in COVID-19</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Studies on Exosomes in COVID</dc:title>
  <dc:creator>Dr. Marian Laderoute</dc:creator>
  <cp:lastModifiedBy>Dr. Marian Laderoute</cp:lastModifiedBy>
  <cp:revision>365</cp:revision>
  <cp:lastPrinted>2024-06-01T02:56:59Z</cp:lastPrinted>
  <dcterms:created xsi:type="dcterms:W3CDTF">2024-03-16T14:49:19Z</dcterms:created>
  <dcterms:modified xsi:type="dcterms:W3CDTF">2025-06-10T14:22:03Z</dcterms:modified>
</cp:coreProperties>
</file>

<file path=docProps/thumbnail.jpeg>
</file>